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handoutMasterIdLst>
    <p:handoutMasterId r:id="rId8"/>
  </p:handoutMasterIdLst>
  <p:sldIdLst>
    <p:sldId id="267" r:id="rId5"/>
    <p:sldId id="257" r:id="rId6"/>
  </p:sldIdLst>
  <p:sldSz cx="6858000" cy="9906000" type="A4"/>
  <p:notesSz cx="7104063" cy="10234613"/>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guide id="3" orient="horz" pos="147">
          <p15:clr>
            <a:srgbClr val="A4A3A4"/>
          </p15:clr>
        </p15:guide>
        <p15:guide id="4" orient="horz" pos="6166">
          <p15:clr>
            <a:srgbClr val="A4A3A4"/>
          </p15:clr>
        </p15:guide>
        <p15:guide id="5" pos="51">
          <p15:clr>
            <a:srgbClr val="A4A3A4"/>
          </p15:clr>
        </p15:guide>
        <p15:guide id="6" pos="426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5" clrIdx="0">
    <p:extLst>
      <p:ext uri="{19B8F6BF-5375-455C-9EA6-DF929625EA0E}">
        <p15:presenceInfo xmlns:p15="http://schemas.microsoft.com/office/powerpoint/2012/main" userId="user" providerId="None"/>
      </p:ext>
    </p:extLst>
  </p:cmAuthor>
  <p:cmAuthor id="2" name="明彩代 飯塚" initials="明彩代" lastIdx="2" clrIdx="1">
    <p:extLst>
      <p:ext uri="{19B8F6BF-5375-455C-9EA6-DF929625EA0E}">
        <p15:presenceInfo xmlns:p15="http://schemas.microsoft.com/office/powerpoint/2012/main" userId="95993b2b67c565d4" providerId="Windows Live"/>
      </p:ext>
    </p:extLst>
  </p:cmAuthor>
  <p:cmAuthor id="3" name="pc07" initials="p" lastIdx="8" clrIdx="2">
    <p:extLst>
      <p:ext uri="{19B8F6BF-5375-455C-9EA6-DF929625EA0E}">
        <p15:presenceInfo xmlns:p15="http://schemas.microsoft.com/office/powerpoint/2012/main" userId="S-1-5-21-1642562195-1473592044-247406983-1653" providerId="AD"/>
      </p:ext>
    </p:extLst>
  </p:cmAuthor>
  <p:cmAuthor id="4" name="倫瑠 宮本" initials="倫宮" lastIdx="1" clrIdx="3">
    <p:extLst>
      <p:ext uri="{19B8F6BF-5375-455C-9EA6-DF929625EA0E}">
        <p15:presenceInfo xmlns:p15="http://schemas.microsoft.com/office/powerpoint/2012/main" userId="eb2a0cc98011401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6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86" autoAdjust="0"/>
    <p:restoredTop sz="94660"/>
  </p:normalViewPr>
  <p:slideViewPr>
    <p:cSldViewPr snapToGrid="0">
      <p:cViewPr varScale="1">
        <p:scale>
          <a:sx n="77" d="100"/>
          <a:sy n="77" d="100"/>
        </p:scale>
        <p:origin x="2982" y="108"/>
      </p:cViewPr>
      <p:guideLst>
        <p:guide orient="horz" pos="3120"/>
        <p:guide pos="2160"/>
        <p:guide orient="horz" pos="147"/>
        <p:guide orient="horz" pos="6166"/>
        <p:guide pos="51"/>
        <p:guide pos="426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245A4DD-9652-4173-A439-206D17D43E6F}"/>
              </a:ext>
            </a:extLst>
          </p:cNvPr>
          <p:cNvSpPr>
            <a:spLocks noGrp="1"/>
          </p:cNvSpPr>
          <p:nvPr>
            <p:ph type="hdr" sz="quarter"/>
          </p:nvPr>
        </p:nvSpPr>
        <p:spPr>
          <a:xfrm>
            <a:off x="0" y="0"/>
            <a:ext cx="3079042" cy="513789"/>
          </a:xfrm>
          <a:prstGeom prst="rect">
            <a:avLst/>
          </a:prstGeom>
        </p:spPr>
        <p:txBody>
          <a:bodyPr vert="horz" lIns="94660" tIns="47330" rIns="94660" bIns="47330" rtlCol="0"/>
          <a:lstStyle>
            <a:lvl1pPr algn="l">
              <a:defRPr kumimoji="1" sz="1300">
                <a:latin typeface="Calibri" charset="0"/>
              </a:defRPr>
            </a:lvl1pPr>
          </a:lstStyle>
          <a:p>
            <a:pPr>
              <a:defRPr/>
            </a:pPr>
            <a:endParaRPr lang="ja-JP" altLang="en-US"/>
          </a:p>
        </p:txBody>
      </p:sp>
      <p:sp>
        <p:nvSpPr>
          <p:cNvPr id="3" name="日付プレースホルダー 2">
            <a:extLst>
              <a:ext uri="{FF2B5EF4-FFF2-40B4-BE49-F238E27FC236}">
                <a16:creationId xmlns:a16="http://schemas.microsoft.com/office/drawing/2014/main" id="{1F3EC843-F6AB-40A5-A762-CFD69B172EC0}"/>
              </a:ext>
            </a:extLst>
          </p:cNvPr>
          <p:cNvSpPr>
            <a:spLocks noGrp="1"/>
          </p:cNvSpPr>
          <p:nvPr>
            <p:ph type="dt" sz="quarter" idx="1"/>
          </p:nvPr>
        </p:nvSpPr>
        <p:spPr>
          <a:xfrm>
            <a:off x="4025022" y="0"/>
            <a:ext cx="3077367" cy="513789"/>
          </a:xfrm>
          <a:prstGeom prst="rect">
            <a:avLst/>
          </a:prstGeom>
        </p:spPr>
        <p:txBody>
          <a:bodyPr vert="horz" lIns="94660" tIns="47330" rIns="94660" bIns="47330" rtlCol="0"/>
          <a:lstStyle>
            <a:lvl1pPr algn="r">
              <a:defRPr kumimoji="1" sz="1300">
                <a:latin typeface="Calibri" charset="0"/>
              </a:defRPr>
            </a:lvl1pPr>
          </a:lstStyle>
          <a:p>
            <a:pPr>
              <a:defRPr/>
            </a:pPr>
            <a:fld id="{EAC8CF89-8B44-4E09-9727-B20770C55776}" type="datetimeFigureOut">
              <a:rPr lang="ja-JP" altLang="en-US"/>
              <a:pPr>
                <a:defRPr/>
              </a:pPr>
              <a:t>2023/1/24</a:t>
            </a:fld>
            <a:endParaRPr lang="ja-JP" altLang="en-US"/>
          </a:p>
        </p:txBody>
      </p:sp>
      <p:sp>
        <p:nvSpPr>
          <p:cNvPr id="4" name="フッター プレースホルダー 3">
            <a:extLst>
              <a:ext uri="{FF2B5EF4-FFF2-40B4-BE49-F238E27FC236}">
                <a16:creationId xmlns:a16="http://schemas.microsoft.com/office/drawing/2014/main" id="{E63CDDD1-8FCC-4031-B2D1-33279F10C2F6}"/>
              </a:ext>
            </a:extLst>
          </p:cNvPr>
          <p:cNvSpPr>
            <a:spLocks noGrp="1"/>
          </p:cNvSpPr>
          <p:nvPr>
            <p:ph type="ftr" sz="quarter" idx="2"/>
          </p:nvPr>
        </p:nvSpPr>
        <p:spPr>
          <a:xfrm>
            <a:off x="0" y="9720824"/>
            <a:ext cx="3079042" cy="513789"/>
          </a:xfrm>
          <a:prstGeom prst="rect">
            <a:avLst/>
          </a:prstGeom>
        </p:spPr>
        <p:txBody>
          <a:bodyPr vert="horz" lIns="94660" tIns="47330" rIns="94660" bIns="47330" rtlCol="0" anchor="b"/>
          <a:lstStyle>
            <a:lvl1pPr algn="l">
              <a:defRPr kumimoji="1" sz="1300">
                <a:latin typeface="Calibri" charset="0"/>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F8FB47E6-85A1-4F20-A1D3-1943F217519B}"/>
              </a:ext>
            </a:extLst>
          </p:cNvPr>
          <p:cNvSpPr>
            <a:spLocks noGrp="1"/>
          </p:cNvSpPr>
          <p:nvPr>
            <p:ph type="sldNum" sz="quarter" idx="3"/>
          </p:nvPr>
        </p:nvSpPr>
        <p:spPr>
          <a:xfrm>
            <a:off x="4025022" y="9720824"/>
            <a:ext cx="3077367" cy="513789"/>
          </a:xfrm>
          <a:prstGeom prst="rect">
            <a:avLst/>
          </a:prstGeom>
        </p:spPr>
        <p:txBody>
          <a:bodyPr vert="horz" wrap="square" lIns="94660" tIns="47330" rIns="94660" bIns="47330" numCol="1" anchor="b" anchorCtr="0" compatLnSpc="1">
            <a:prstTxWarp prst="textNoShape">
              <a:avLst/>
            </a:prstTxWarp>
          </a:bodyPr>
          <a:lstStyle>
            <a:lvl1pPr algn="r">
              <a:defRPr kumimoji="1" sz="1300"/>
            </a:lvl1pPr>
          </a:lstStyle>
          <a:p>
            <a:fld id="{66FB0F2D-5DB7-4BA1-A68A-B5A4676B9649}" type="slidenum">
              <a:rPr lang="ja-JP" altLang="en-US"/>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1AF64FF-EC4A-450D-AA00-7CF417342CBC}"/>
              </a:ext>
            </a:extLst>
          </p:cNvPr>
          <p:cNvSpPr>
            <a:spLocks noGrp="1"/>
          </p:cNvSpPr>
          <p:nvPr>
            <p:ph type="hdr" sz="quarter"/>
          </p:nvPr>
        </p:nvSpPr>
        <p:spPr>
          <a:xfrm>
            <a:off x="0" y="0"/>
            <a:ext cx="3079042" cy="513789"/>
          </a:xfrm>
          <a:prstGeom prst="rect">
            <a:avLst/>
          </a:prstGeom>
        </p:spPr>
        <p:txBody>
          <a:bodyPr vert="horz" lIns="94660" tIns="47330" rIns="94660" bIns="47330" rtlCol="0"/>
          <a:lstStyle>
            <a:lvl1pPr algn="l">
              <a:defRPr kumimoji="1" sz="1300">
                <a:latin typeface="Calibri" charset="0"/>
              </a:defRPr>
            </a:lvl1pPr>
          </a:lstStyle>
          <a:p>
            <a:pPr>
              <a:defRPr/>
            </a:pPr>
            <a:endParaRPr lang="ja-JP" altLang="en-US"/>
          </a:p>
        </p:txBody>
      </p:sp>
      <p:sp>
        <p:nvSpPr>
          <p:cNvPr id="3" name="日付プレースホルダー 2">
            <a:extLst>
              <a:ext uri="{FF2B5EF4-FFF2-40B4-BE49-F238E27FC236}">
                <a16:creationId xmlns:a16="http://schemas.microsoft.com/office/drawing/2014/main" id="{AF44F39F-B863-42E2-8C5E-8FBEBFE9F150}"/>
              </a:ext>
            </a:extLst>
          </p:cNvPr>
          <p:cNvSpPr>
            <a:spLocks noGrp="1"/>
          </p:cNvSpPr>
          <p:nvPr>
            <p:ph type="dt" idx="1"/>
          </p:nvPr>
        </p:nvSpPr>
        <p:spPr>
          <a:xfrm>
            <a:off x="4025022" y="0"/>
            <a:ext cx="3077367" cy="513789"/>
          </a:xfrm>
          <a:prstGeom prst="rect">
            <a:avLst/>
          </a:prstGeom>
        </p:spPr>
        <p:txBody>
          <a:bodyPr vert="horz" lIns="94660" tIns="47330" rIns="94660" bIns="47330" rtlCol="0"/>
          <a:lstStyle>
            <a:lvl1pPr algn="r">
              <a:defRPr kumimoji="1" sz="1300">
                <a:latin typeface="Calibri" charset="0"/>
              </a:defRPr>
            </a:lvl1pPr>
          </a:lstStyle>
          <a:p>
            <a:pPr>
              <a:defRPr/>
            </a:pPr>
            <a:fld id="{94963446-ADA2-4E99-B3C3-0B2C12555A2B}" type="datetimeFigureOut">
              <a:rPr lang="ja-JP" altLang="en-US"/>
              <a:pPr>
                <a:defRPr/>
              </a:pPr>
              <a:t>2023/1/24</a:t>
            </a:fld>
            <a:endParaRPr lang="ja-JP" altLang="en-US"/>
          </a:p>
        </p:txBody>
      </p:sp>
      <p:sp>
        <p:nvSpPr>
          <p:cNvPr id="4" name="スライド イメージ プレースホルダー 3">
            <a:extLst>
              <a:ext uri="{FF2B5EF4-FFF2-40B4-BE49-F238E27FC236}">
                <a16:creationId xmlns:a16="http://schemas.microsoft.com/office/drawing/2014/main" id="{B154B6A0-5F30-439F-8E31-58380C524955}"/>
              </a:ext>
            </a:extLst>
          </p:cNvPr>
          <p:cNvSpPr>
            <a:spLocks noGrp="1" noRot="1" noChangeAspect="1"/>
          </p:cNvSpPr>
          <p:nvPr>
            <p:ph type="sldImg" idx="2"/>
          </p:nvPr>
        </p:nvSpPr>
        <p:spPr>
          <a:xfrm>
            <a:off x="2355850" y="1279525"/>
            <a:ext cx="2392363" cy="3454400"/>
          </a:xfrm>
          <a:prstGeom prst="rect">
            <a:avLst/>
          </a:prstGeom>
          <a:noFill/>
          <a:ln w="12700">
            <a:solidFill>
              <a:prstClr val="black"/>
            </a:solidFill>
          </a:ln>
        </p:spPr>
        <p:txBody>
          <a:bodyPr vert="horz" lIns="94660" tIns="47330" rIns="94660" bIns="4733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6120D32C-2935-4461-91E7-51D72DEE5B00}"/>
              </a:ext>
            </a:extLst>
          </p:cNvPr>
          <p:cNvSpPr>
            <a:spLocks noGrp="1"/>
          </p:cNvSpPr>
          <p:nvPr>
            <p:ph type="body" sz="quarter" idx="3"/>
          </p:nvPr>
        </p:nvSpPr>
        <p:spPr>
          <a:xfrm>
            <a:off x="709905" y="4925459"/>
            <a:ext cx="5684255" cy="4029621"/>
          </a:xfrm>
          <a:prstGeom prst="rect">
            <a:avLst/>
          </a:prstGeom>
        </p:spPr>
        <p:txBody>
          <a:bodyPr vert="horz" lIns="94660" tIns="47330" rIns="94660" bIns="4733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559C6533-2850-4EA8-BE7A-E6899AEEC139}"/>
              </a:ext>
            </a:extLst>
          </p:cNvPr>
          <p:cNvSpPr>
            <a:spLocks noGrp="1"/>
          </p:cNvSpPr>
          <p:nvPr>
            <p:ph type="ftr" sz="quarter" idx="4"/>
          </p:nvPr>
        </p:nvSpPr>
        <p:spPr>
          <a:xfrm>
            <a:off x="0" y="9720824"/>
            <a:ext cx="3079042" cy="513789"/>
          </a:xfrm>
          <a:prstGeom prst="rect">
            <a:avLst/>
          </a:prstGeom>
        </p:spPr>
        <p:txBody>
          <a:bodyPr vert="horz" lIns="94660" tIns="47330" rIns="94660" bIns="47330" rtlCol="0" anchor="b"/>
          <a:lstStyle>
            <a:lvl1pPr algn="l">
              <a:defRPr kumimoji="1" sz="1300">
                <a:latin typeface="Calibri" charset="0"/>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B736A50A-CCA6-4753-8180-418532F60D67}"/>
              </a:ext>
            </a:extLst>
          </p:cNvPr>
          <p:cNvSpPr>
            <a:spLocks noGrp="1"/>
          </p:cNvSpPr>
          <p:nvPr>
            <p:ph type="sldNum" sz="quarter" idx="5"/>
          </p:nvPr>
        </p:nvSpPr>
        <p:spPr>
          <a:xfrm>
            <a:off x="4025022" y="9720824"/>
            <a:ext cx="3077367" cy="513789"/>
          </a:xfrm>
          <a:prstGeom prst="rect">
            <a:avLst/>
          </a:prstGeom>
        </p:spPr>
        <p:txBody>
          <a:bodyPr vert="horz" wrap="square" lIns="94660" tIns="47330" rIns="94660" bIns="47330" numCol="1" anchor="b" anchorCtr="0" compatLnSpc="1">
            <a:prstTxWarp prst="textNoShape">
              <a:avLst/>
            </a:prstTxWarp>
          </a:bodyPr>
          <a:lstStyle>
            <a:lvl1pPr algn="r">
              <a:defRPr kumimoji="1" sz="1300"/>
            </a:lvl1pPr>
          </a:lstStyle>
          <a:p>
            <a:fld id="{814817A6-8036-4B0D-B459-3C100E31D5B1}"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14817A6-8036-4B0D-B459-3C100E31D5B1}" type="slidenum">
              <a:rPr lang="ja-JP" altLang="en-US" smtClean="0"/>
              <a:pPr/>
              <a:t>1</a:t>
            </a:fld>
            <a:endParaRPr lang="ja-JP" altLang="en-US"/>
          </a:p>
        </p:txBody>
      </p:sp>
    </p:spTree>
    <p:extLst>
      <p:ext uri="{BB962C8B-B14F-4D97-AF65-F5344CB8AC3E}">
        <p14:creationId xmlns:p14="http://schemas.microsoft.com/office/powerpoint/2010/main" val="4161971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FAD2DBF9-03B8-403F-94EC-52A1BE51FA8F}"/>
              </a:ext>
            </a:extLst>
          </p:cNvPr>
          <p:cNvSpPr>
            <a:spLocks noGrp="1"/>
          </p:cNvSpPr>
          <p:nvPr>
            <p:ph type="dt" sz="half" idx="10"/>
          </p:nvPr>
        </p:nvSpPr>
        <p:spPr/>
        <p:txBody>
          <a:bodyPr/>
          <a:lstStyle>
            <a:lvl1pPr>
              <a:defRPr/>
            </a:lvl1pPr>
          </a:lstStyle>
          <a:p>
            <a:pPr>
              <a:defRPr/>
            </a:pPr>
            <a:fld id="{8912243E-789A-4BCC-BE14-7C50E0A2058D}" type="datetimeFigureOut">
              <a:rPr lang="ja-JP" altLang="en-US"/>
              <a:pPr>
                <a:defRPr/>
              </a:pPr>
              <a:t>2023/1/24</a:t>
            </a:fld>
            <a:endParaRPr lang="ja-JP" altLang="en-US"/>
          </a:p>
        </p:txBody>
      </p:sp>
      <p:sp>
        <p:nvSpPr>
          <p:cNvPr id="5" name="Footer Placeholder 4">
            <a:extLst>
              <a:ext uri="{FF2B5EF4-FFF2-40B4-BE49-F238E27FC236}">
                <a16:creationId xmlns:a16="http://schemas.microsoft.com/office/drawing/2014/main" id="{9D27A490-F6C0-41D7-A289-A88F0F85558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BBFF4708-90B0-42FE-8D40-07B47F10DFC0}"/>
              </a:ext>
            </a:extLst>
          </p:cNvPr>
          <p:cNvSpPr>
            <a:spLocks noGrp="1"/>
          </p:cNvSpPr>
          <p:nvPr>
            <p:ph type="sldNum" sz="quarter" idx="12"/>
          </p:nvPr>
        </p:nvSpPr>
        <p:spPr/>
        <p:txBody>
          <a:bodyPr/>
          <a:lstStyle>
            <a:lvl1pPr>
              <a:defRPr/>
            </a:lvl1pPr>
          </a:lstStyle>
          <a:p>
            <a:fld id="{0AC0D119-67B6-414A-88CA-D5730DDA37D7}" type="slidenum">
              <a:rPr lang="ja-JP" altLang="en-US"/>
              <a:pPr/>
              <a:t>‹#›</a:t>
            </a:fld>
            <a:endParaRPr lang="ja-JP" altLang="en-US"/>
          </a:p>
        </p:txBody>
      </p:sp>
    </p:spTree>
    <p:extLst>
      <p:ext uri="{BB962C8B-B14F-4D97-AF65-F5344CB8AC3E}">
        <p14:creationId xmlns:p14="http://schemas.microsoft.com/office/powerpoint/2010/main" val="213167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15EB726E-1E30-4661-ACCC-A32ABD49CC2F}"/>
              </a:ext>
            </a:extLst>
          </p:cNvPr>
          <p:cNvSpPr>
            <a:spLocks noGrp="1"/>
          </p:cNvSpPr>
          <p:nvPr>
            <p:ph type="dt" sz="half" idx="10"/>
          </p:nvPr>
        </p:nvSpPr>
        <p:spPr/>
        <p:txBody>
          <a:bodyPr/>
          <a:lstStyle>
            <a:lvl1pPr>
              <a:defRPr/>
            </a:lvl1pPr>
          </a:lstStyle>
          <a:p>
            <a:pPr>
              <a:defRPr/>
            </a:pPr>
            <a:fld id="{685AF72E-C8A8-4651-9007-EAF443B1360F}" type="datetimeFigureOut">
              <a:rPr lang="ja-JP" altLang="en-US"/>
              <a:pPr>
                <a:defRPr/>
              </a:pPr>
              <a:t>2023/1/24</a:t>
            </a:fld>
            <a:endParaRPr lang="ja-JP" altLang="en-US"/>
          </a:p>
        </p:txBody>
      </p:sp>
      <p:sp>
        <p:nvSpPr>
          <p:cNvPr id="5" name="Footer Placeholder 4">
            <a:extLst>
              <a:ext uri="{FF2B5EF4-FFF2-40B4-BE49-F238E27FC236}">
                <a16:creationId xmlns:a16="http://schemas.microsoft.com/office/drawing/2014/main" id="{EAEAC935-3ECD-4B4B-9594-87C81586379F}"/>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939506A7-6D06-4AA6-8DA0-72D525E41DB2}"/>
              </a:ext>
            </a:extLst>
          </p:cNvPr>
          <p:cNvSpPr>
            <a:spLocks noGrp="1"/>
          </p:cNvSpPr>
          <p:nvPr>
            <p:ph type="sldNum" sz="quarter" idx="12"/>
          </p:nvPr>
        </p:nvSpPr>
        <p:spPr/>
        <p:txBody>
          <a:bodyPr/>
          <a:lstStyle>
            <a:lvl1pPr>
              <a:defRPr/>
            </a:lvl1pPr>
          </a:lstStyle>
          <a:p>
            <a:fld id="{7360EB22-CD50-4473-B646-E89E9D7B50DD}" type="slidenum">
              <a:rPr lang="ja-JP" altLang="en-US"/>
              <a:pPr/>
              <a:t>‹#›</a:t>
            </a:fld>
            <a:endParaRPr lang="ja-JP" altLang="en-US"/>
          </a:p>
        </p:txBody>
      </p:sp>
    </p:spTree>
    <p:extLst>
      <p:ext uri="{BB962C8B-B14F-4D97-AF65-F5344CB8AC3E}">
        <p14:creationId xmlns:p14="http://schemas.microsoft.com/office/powerpoint/2010/main" val="2079952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2D033BA4-B87F-428B-80FE-D832018FDA7E}"/>
              </a:ext>
            </a:extLst>
          </p:cNvPr>
          <p:cNvSpPr>
            <a:spLocks noGrp="1"/>
          </p:cNvSpPr>
          <p:nvPr>
            <p:ph type="dt" sz="half" idx="10"/>
          </p:nvPr>
        </p:nvSpPr>
        <p:spPr/>
        <p:txBody>
          <a:bodyPr/>
          <a:lstStyle>
            <a:lvl1pPr>
              <a:defRPr/>
            </a:lvl1pPr>
          </a:lstStyle>
          <a:p>
            <a:pPr>
              <a:defRPr/>
            </a:pPr>
            <a:fld id="{A27B7636-9EFB-43C7-8533-70017CCA4700}" type="datetimeFigureOut">
              <a:rPr lang="ja-JP" altLang="en-US"/>
              <a:pPr>
                <a:defRPr/>
              </a:pPr>
              <a:t>2023/1/24</a:t>
            </a:fld>
            <a:endParaRPr lang="ja-JP" altLang="en-US"/>
          </a:p>
        </p:txBody>
      </p:sp>
      <p:sp>
        <p:nvSpPr>
          <p:cNvPr id="5" name="Footer Placeholder 4">
            <a:extLst>
              <a:ext uri="{FF2B5EF4-FFF2-40B4-BE49-F238E27FC236}">
                <a16:creationId xmlns:a16="http://schemas.microsoft.com/office/drawing/2014/main" id="{73DAA694-E1B6-4BDD-AF7B-36D2F8982A11}"/>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3901F57-7D42-449B-B244-C4F86A807E05}"/>
              </a:ext>
            </a:extLst>
          </p:cNvPr>
          <p:cNvSpPr>
            <a:spLocks noGrp="1"/>
          </p:cNvSpPr>
          <p:nvPr>
            <p:ph type="sldNum" sz="quarter" idx="12"/>
          </p:nvPr>
        </p:nvSpPr>
        <p:spPr/>
        <p:txBody>
          <a:bodyPr/>
          <a:lstStyle>
            <a:lvl1pPr>
              <a:defRPr/>
            </a:lvl1pPr>
          </a:lstStyle>
          <a:p>
            <a:fld id="{38980C43-8548-460D-BC11-31C057BD67BB}" type="slidenum">
              <a:rPr lang="ja-JP" altLang="en-US"/>
              <a:pPr/>
              <a:t>‹#›</a:t>
            </a:fld>
            <a:endParaRPr lang="ja-JP" altLang="en-US"/>
          </a:p>
        </p:txBody>
      </p:sp>
    </p:spTree>
    <p:extLst>
      <p:ext uri="{BB962C8B-B14F-4D97-AF65-F5344CB8AC3E}">
        <p14:creationId xmlns:p14="http://schemas.microsoft.com/office/powerpoint/2010/main" val="4082336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80D5CC8F-AECC-406D-80CD-CAB8AEBDA675}"/>
              </a:ext>
            </a:extLst>
          </p:cNvPr>
          <p:cNvSpPr>
            <a:spLocks noGrp="1"/>
          </p:cNvSpPr>
          <p:nvPr>
            <p:ph type="dt" sz="half" idx="10"/>
          </p:nvPr>
        </p:nvSpPr>
        <p:spPr/>
        <p:txBody>
          <a:bodyPr/>
          <a:lstStyle>
            <a:lvl1pPr>
              <a:defRPr/>
            </a:lvl1pPr>
          </a:lstStyle>
          <a:p>
            <a:pPr>
              <a:defRPr/>
            </a:pPr>
            <a:fld id="{414ACCFF-1801-4BF5-A312-7C2221F23C24}" type="datetimeFigureOut">
              <a:rPr lang="ja-JP" altLang="en-US"/>
              <a:pPr>
                <a:defRPr/>
              </a:pPr>
              <a:t>2023/1/24</a:t>
            </a:fld>
            <a:endParaRPr lang="ja-JP" altLang="en-US"/>
          </a:p>
        </p:txBody>
      </p:sp>
      <p:sp>
        <p:nvSpPr>
          <p:cNvPr id="5" name="Footer Placeholder 4">
            <a:extLst>
              <a:ext uri="{FF2B5EF4-FFF2-40B4-BE49-F238E27FC236}">
                <a16:creationId xmlns:a16="http://schemas.microsoft.com/office/drawing/2014/main" id="{AC52FD2D-E976-41DC-8D18-D3DF52847F17}"/>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42780498-D045-4CB4-BB4A-911D51BFC06E}"/>
              </a:ext>
            </a:extLst>
          </p:cNvPr>
          <p:cNvSpPr>
            <a:spLocks noGrp="1"/>
          </p:cNvSpPr>
          <p:nvPr>
            <p:ph type="sldNum" sz="quarter" idx="12"/>
          </p:nvPr>
        </p:nvSpPr>
        <p:spPr/>
        <p:txBody>
          <a:bodyPr/>
          <a:lstStyle>
            <a:lvl1pPr>
              <a:defRPr/>
            </a:lvl1pPr>
          </a:lstStyle>
          <a:p>
            <a:fld id="{7A18AFD8-9FDE-4BB6-B652-4E5BDEBFC42C}" type="slidenum">
              <a:rPr lang="ja-JP" altLang="en-US"/>
              <a:pPr/>
              <a:t>‹#›</a:t>
            </a:fld>
            <a:endParaRPr lang="ja-JP" altLang="en-US"/>
          </a:p>
        </p:txBody>
      </p:sp>
    </p:spTree>
    <p:extLst>
      <p:ext uri="{BB962C8B-B14F-4D97-AF65-F5344CB8AC3E}">
        <p14:creationId xmlns:p14="http://schemas.microsoft.com/office/powerpoint/2010/main" val="3779511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1C933A0-57F0-4D5B-9868-62D8C93A62A3}"/>
              </a:ext>
            </a:extLst>
          </p:cNvPr>
          <p:cNvSpPr>
            <a:spLocks noGrp="1"/>
          </p:cNvSpPr>
          <p:nvPr>
            <p:ph type="dt" sz="half" idx="10"/>
          </p:nvPr>
        </p:nvSpPr>
        <p:spPr/>
        <p:txBody>
          <a:bodyPr/>
          <a:lstStyle>
            <a:lvl1pPr>
              <a:defRPr/>
            </a:lvl1pPr>
          </a:lstStyle>
          <a:p>
            <a:pPr>
              <a:defRPr/>
            </a:pPr>
            <a:fld id="{28F2CCD3-D80E-423A-931D-204F7E59D7DF}" type="datetimeFigureOut">
              <a:rPr lang="ja-JP" altLang="en-US"/>
              <a:pPr>
                <a:defRPr/>
              </a:pPr>
              <a:t>2023/1/24</a:t>
            </a:fld>
            <a:endParaRPr lang="ja-JP" altLang="en-US"/>
          </a:p>
        </p:txBody>
      </p:sp>
      <p:sp>
        <p:nvSpPr>
          <p:cNvPr id="5" name="Footer Placeholder 4">
            <a:extLst>
              <a:ext uri="{FF2B5EF4-FFF2-40B4-BE49-F238E27FC236}">
                <a16:creationId xmlns:a16="http://schemas.microsoft.com/office/drawing/2014/main" id="{51C9CB69-2B0F-4DCA-A882-D835A400EACC}"/>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30400409-B9CA-414B-B944-D859D266423F}"/>
              </a:ext>
            </a:extLst>
          </p:cNvPr>
          <p:cNvSpPr>
            <a:spLocks noGrp="1"/>
          </p:cNvSpPr>
          <p:nvPr>
            <p:ph type="sldNum" sz="quarter" idx="12"/>
          </p:nvPr>
        </p:nvSpPr>
        <p:spPr/>
        <p:txBody>
          <a:bodyPr/>
          <a:lstStyle>
            <a:lvl1pPr>
              <a:defRPr/>
            </a:lvl1pPr>
          </a:lstStyle>
          <a:p>
            <a:fld id="{3A59F864-80CC-4481-BD52-ADCCC476976A}" type="slidenum">
              <a:rPr lang="ja-JP" altLang="en-US"/>
              <a:pPr/>
              <a:t>‹#›</a:t>
            </a:fld>
            <a:endParaRPr lang="ja-JP" altLang="en-US"/>
          </a:p>
        </p:txBody>
      </p:sp>
    </p:spTree>
    <p:extLst>
      <p:ext uri="{BB962C8B-B14F-4D97-AF65-F5344CB8AC3E}">
        <p14:creationId xmlns:p14="http://schemas.microsoft.com/office/powerpoint/2010/main" val="229244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F8E116EA-8C6A-4CF3-AC87-AC22BA7DD33E}"/>
              </a:ext>
            </a:extLst>
          </p:cNvPr>
          <p:cNvSpPr>
            <a:spLocks noGrp="1"/>
          </p:cNvSpPr>
          <p:nvPr>
            <p:ph type="dt" sz="half" idx="10"/>
          </p:nvPr>
        </p:nvSpPr>
        <p:spPr/>
        <p:txBody>
          <a:bodyPr/>
          <a:lstStyle>
            <a:lvl1pPr>
              <a:defRPr/>
            </a:lvl1pPr>
          </a:lstStyle>
          <a:p>
            <a:pPr>
              <a:defRPr/>
            </a:pPr>
            <a:fld id="{7CA28B5B-59E1-44EB-9FE1-A2BA096CF334}" type="datetimeFigureOut">
              <a:rPr lang="ja-JP" altLang="en-US"/>
              <a:pPr>
                <a:defRPr/>
              </a:pPr>
              <a:t>2023/1/24</a:t>
            </a:fld>
            <a:endParaRPr lang="ja-JP" altLang="en-US"/>
          </a:p>
        </p:txBody>
      </p:sp>
      <p:sp>
        <p:nvSpPr>
          <p:cNvPr id="6" name="Footer Placeholder 4">
            <a:extLst>
              <a:ext uri="{FF2B5EF4-FFF2-40B4-BE49-F238E27FC236}">
                <a16:creationId xmlns:a16="http://schemas.microsoft.com/office/drawing/2014/main" id="{B3D3A181-9754-4A00-B270-B0A3E146ED20}"/>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FA5F19CD-9739-4704-9942-8B697123825C}"/>
              </a:ext>
            </a:extLst>
          </p:cNvPr>
          <p:cNvSpPr>
            <a:spLocks noGrp="1"/>
          </p:cNvSpPr>
          <p:nvPr>
            <p:ph type="sldNum" sz="quarter" idx="12"/>
          </p:nvPr>
        </p:nvSpPr>
        <p:spPr/>
        <p:txBody>
          <a:bodyPr/>
          <a:lstStyle>
            <a:lvl1pPr>
              <a:defRPr/>
            </a:lvl1pPr>
          </a:lstStyle>
          <a:p>
            <a:fld id="{CB5D282E-7A19-405A-8EB9-D035DCEC5DDF}" type="slidenum">
              <a:rPr lang="ja-JP" altLang="en-US"/>
              <a:pPr/>
              <a:t>‹#›</a:t>
            </a:fld>
            <a:endParaRPr lang="ja-JP" altLang="en-US"/>
          </a:p>
        </p:txBody>
      </p:sp>
    </p:spTree>
    <p:extLst>
      <p:ext uri="{BB962C8B-B14F-4D97-AF65-F5344CB8AC3E}">
        <p14:creationId xmlns:p14="http://schemas.microsoft.com/office/powerpoint/2010/main" val="2755066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3B6303F8-B9D9-4A43-B7D8-4D4263D41925}"/>
              </a:ext>
            </a:extLst>
          </p:cNvPr>
          <p:cNvSpPr>
            <a:spLocks noGrp="1"/>
          </p:cNvSpPr>
          <p:nvPr>
            <p:ph type="dt" sz="half" idx="10"/>
          </p:nvPr>
        </p:nvSpPr>
        <p:spPr/>
        <p:txBody>
          <a:bodyPr/>
          <a:lstStyle>
            <a:lvl1pPr>
              <a:defRPr/>
            </a:lvl1pPr>
          </a:lstStyle>
          <a:p>
            <a:pPr>
              <a:defRPr/>
            </a:pPr>
            <a:fld id="{701355D3-1942-48EE-B0EE-54B9F4593348}" type="datetimeFigureOut">
              <a:rPr lang="ja-JP" altLang="en-US"/>
              <a:pPr>
                <a:defRPr/>
              </a:pPr>
              <a:t>2023/1/24</a:t>
            </a:fld>
            <a:endParaRPr lang="ja-JP" altLang="en-US"/>
          </a:p>
        </p:txBody>
      </p:sp>
      <p:sp>
        <p:nvSpPr>
          <p:cNvPr id="8" name="Footer Placeholder 4">
            <a:extLst>
              <a:ext uri="{FF2B5EF4-FFF2-40B4-BE49-F238E27FC236}">
                <a16:creationId xmlns:a16="http://schemas.microsoft.com/office/drawing/2014/main" id="{A22BA240-93F9-4D62-BBDE-E2C5BC86B210}"/>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F5326914-8E05-4DEE-B23F-253B7E1EC822}"/>
              </a:ext>
            </a:extLst>
          </p:cNvPr>
          <p:cNvSpPr>
            <a:spLocks noGrp="1"/>
          </p:cNvSpPr>
          <p:nvPr>
            <p:ph type="sldNum" sz="quarter" idx="12"/>
          </p:nvPr>
        </p:nvSpPr>
        <p:spPr/>
        <p:txBody>
          <a:bodyPr/>
          <a:lstStyle>
            <a:lvl1pPr>
              <a:defRPr/>
            </a:lvl1pPr>
          </a:lstStyle>
          <a:p>
            <a:fld id="{00ECCF4E-7E09-491D-8767-D1F90C0CC425}" type="slidenum">
              <a:rPr lang="ja-JP" altLang="en-US"/>
              <a:pPr/>
              <a:t>‹#›</a:t>
            </a:fld>
            <a:endParaRPr lang="ja-JP" altLang="en-US"/>
          </a:p>
        </p:txBody>
      </p:sp>
    </p:spTree>
    <p:extLst>
      <p:ext uri="{BB962C8B-B14F-4D97-AF65-F5344CB8AC3E}">
        <p14:creationId xmlns:p14="http://schemas.microsoft.com/office/powerpoint/2010/main" val="1433463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174FD4F7-C74F-4392-8E32-CEEAAAAC23F4}"/>
              </a:ext>
            </a:extLst>
          </p:cNvPr>
          <p:cNvSpPr>
            <a:spLocks noGrp="1"/>
          </p:cNvSpPr>
          <p:nvPr>
            <p:ph type="dt" sz="half" idx="10"/>
          </p:nvPr>
        </p:nvSpPr>
        <p:spPr/>
        <p:txBody>
          <a:bodyPr/>
          <a:lstStyle>
            <a:lvl1pPr>
              <a:defRPr/>
            </a:lvl1pPr>
          </a:lstStyle>
          <a:p>
            <a:pPr>
              <a:defRPr/>
            </a:pPr>
            <a:fld id="{C6132F68-9231-49F9-A2DE-6765ADA06D45}" type="datetimeFigureOut">
              <a:rPr lang="ja-JP" altLang="en-US"/>
              <a:pPr>
                <a:defRPr/>
              </a:pPr>
              <a:t>2023/1/24</a:t>
            </a:fld>
            <a:endParaRPr lang="ja-JP" altLang="en-US"/>
          </a:p>
        </p:txBody>
      </p:sp>
      <p:sp>
        <p:nvSpPr>
          <p:cNvPr id="4" name="Footer Placeholder 4">
            <a:extLst>
              <a:ext uri="{FF2B5EF4-FFF2-40B4-BE49-F238E27FC236}">
                <a16:creationId xmlns:a16="http://schemas.microsoft.com/office/drawing/2014/main" id="{D1E2BD27-FE70-4170-B709-3830F3E7708E}"/>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68C24D5D-C747-4978-8639-492D36EB9FB9}"/>
              </a:ext>
            </a:extLst>
          </p:cNvPr>
          <p:cNvSpPr>
            <a:spLocks noGrp="1"/>
          </p:cNvSpPr>
          <p:nvPr>
            <p:ph type="sldNum" sz="quarter" idx="12"/>
          </p:nvPr>
        </p:nvSpPr>
        <p:spPr/>
        <p:txBody>
          <a:bodyPr/>
          <a:lstStyle>
            <a:lvl1pPr>
              <a:defRPr/>
            </a:lvl1pPr>
          </a:lstStyle>
          <a:p>
            <a:fld id="{0CAEAA14-783A-4F65-82CE-A0AEDC1B1905}" type="slidenum">
              <a:rPr lang="ja-JP" altLang="en-US"/>
              <a:pPr/>
              <a:t>‹#›</a:t>
            </a:fld>
            <a:endParaRPr lang="ja-JP" altLang="en-US"/>
          </a:p>
        </p:txBody>
      </p:sp>
    </p:spTree>
    <p:extLst>
      <p:ext uri="{BB962C8B-B14F-4D97-AF65-F5344CB8AC3E}">
        <p14:creationId xmlns:p14="http://schemas.microsoft.com/office/powerpoint/2010/main" val="547645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D3305A0-1278-416E-8C2E-2057301172DD}"/>
              </a:ext>
            </a:extLst>
          </p:cNvPr>
          <p:cNvSpPr>
            <a:spLocks noGrp="1"/>
          </p:cNvSpPr>
          <p:nvPr>
            <p:ph type="dt" sz="half" idx="10"/>
          </p:nvPr>
        </p:nvSpPr>
        <p:spPr/>
        <p:txBody>
          <a:bodyPr/>
          <a:lstStyle>
            <a:lvl1pPr>
              <a:defRPr/>
            </a:lvl1pPr>
          </a:lstStyle>
          <a:p>
            <a:pPr>
              <a:defRPr/>
            </a:pPr>
            <a:fld id="{2BFBA713-533E-471C-888D-6F7AEC486863}" type="datetimeFigureOut">
              <a:rPr lang="ja-JP" altLang="en-US"/>
              <a:pPr>
                <a:defRPr/>
              </a:pPr>
              <a:t>2023/1/24</a:t>
            </a:fld>
            <a:endParaRPr lang="ja-JP" altLang="en-US"/>
          </a:p>
        </p:txBody>
      </p:sp>
      <p:sp>
        <p:nvSpPr>
          <p:cNvPr id="3" name="Footer Placeholder 4">
            <a:extLst>
              <a:ext uri="{FF2B5EF4-FFF2-40B4-BE49-F238E27FC236}">
                <a16:creationId xmlns:a16="http://schemas.microsoft.com/office/drawing/2014/main" id="{2BA736F3-04FA-451A-A981-9F58AB398C08}"/>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DEBBD644-5EA7-4751-AA25-851392FCA8D6}"/>
              </a:ext>
            </a:extLst>
          </p:cNvPr>
          <p:cNvSpPr>
            <a:spLocks noGrp="1"/>
          </p:cNvSpPr>
          <p:nvPr>
            <p:ph type="sldNum" sz="quarter" idx="12"/>
          </p:nvPr>
        </p:nvSpPr>
        <p:spPr/>
        <p:txBody>
          <a:bodyPr/>
          <a:lstStyle>
            <a:lvl1pPr>
              <a:defRPr/>
            </a:lvl1pPr>
          </a:lstStyle>
          <a:p>
            <a:fld id="{8B54C6B3-CE64-40B5-81CA-2088C1A381CD}" type="slidenum">
              <a:rPr lang="ja-JP" altLang="en-US"/>
              <a:pPr/>
              <a:t>‹#›</a:t>
            </a:fld>
            <a:endParaRPr lang="ja-JP" altLang="en-US"/>
          </a:p>
        </p:txBody>
      </p:sp>
    </p:spTree>
    <p:extLst>
      <p:ext uri="{BB962C8B-B14F-4D97-AF65-F5344CB8AC3E}">
        <p14:creationId xmlns:p14="http://schemas.microsoft.com/office/powerpoint/2010/main" val="616265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1B5FF2E6-524E-45CE-B886-8552E079DFD0}"/>
              </a:ext>
            </a:extLst>
          </p:cNvPr>
          <p:cNvSpPr>
            <a:spLocks noGrp="1"/>
          </p:cNvSpPr>
          <p:nvPr>
            <p:ph type="dt" sz="half" idx="10"/>
          </p:nvPr>
        </p:nvSpPr>
        <p:spPr/>
        <p:txBody>
          <a:bodyPr/>
          <a:lstStyle>
            <a:lvl1pPr>
              <a:defRPr/>
            </a:lvl1pPr>
          </a:lstStyle>
          <a:p>
            <a:pPr>
              <a:defRPr/>
            </a:pPr>
            <a:fld id="{12AAE248-92B3-4D2B-B485-B06C452919DC}" type="datetimeFigureOut">
              <a:rPr lang="ja-JP" altLang="en-US"/>
              <a:pPr>
                <a:defRPr/>
              </a:pPr>
              <a:t>2023/1/24</a:t>
            </a:fld>
            <a:endParaRPr lang="ja-JP" altLang="en-US"/>
          </a:p>
        </p:txBody>
      </p:sp>
      <p:sp>
        <p:nvSpPr>
          <p:cNvPr id="6" name="Footer Placeholder 4">
            <a:extLst>
              <a:ext uri="{FF2B5EF4-FFF2-40B4-BE49-F238E27FC236}">
                <a16:creationId xmlns:a16="http://schemas.microsoft.com/office/drawing/2014/main" id="{59FFB97D-E3A6-49AB-ABD9-7F5C9B70DE80}"/>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B9E886BF-06CB-49A5-A474-5E85E627B437}"/>
              </a:ext>
            </a:extLst>
          </p:cNvPr>
          <p:cNvSpPr>
            <a:spLocks noGrp="1"/>
          </p:cNvSpPr>
          <p:nvPr>
            <p:ph type="sldNum" sz="quarter" idx="12"/>
          </p:nvPr>
        </p:nvSpPr>
        <p:spPr/>
        <p:txBody>
          <a:bodyPr/>
          <a:lstStyle>
            <a:lvl1pPr>
              <a:defRPr/>
            </a:lvl1pPr>
          </a:lstStyle>
          <a:p>
            <a:fld id="{DA6A53AE-2DAF-4D7F-9902-CF0AAFEA1487}" type="slidenum">
              <a:rPr lang="ja-JP" altLang="en-US"/>
              <a:pPr/>
              <a:t>‹#›</a:t>
            </a:fld>
            <a:endParaRPr lang="ja-JP" altLang="en-US"/>
          </a:p>
        </p:txBody>
      </p:sp>
    </p:spTree>
    <p:extLst>
      <p:ext uri="{BB962C8B-B14F-4D97-AF65-F5344CB8AC3E}">
        <p14:creationId xmlns:p14="http://schemas.microsoft.com/office/powerpoint/2010/main" val="2200293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アイコンをクリックして図を追加</a:t>
            </a:r>
            <a:endParaRPr lang="en-US" noProof="0"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93CD4373-D9BD-4FAC-9785-2E6BD3C32878}"/>
              </a:ext>
            </a:extLst>
          </p:cNvPr>
          <p:cNvSpPr>
            <a:spLocks noGrp="1"/>
          </p:cNvSpPr>
          <p:nvPr>
            <p:ph type="dt" sz="half" idx="10"/>
          </p:nvPr>
        </p:nvSpPr>
        <p:spPr/>
        <p:txBody>
          <a:bodyPr/>
          <a:lstStyle>
            <a:lvl1pPr>
              <a:defRPr/>
            </a:lvl1pPr>
          </a:lstStyle>
          <a:p>
            <a:pPr>
              <a:defRPr/>
            </a:pPr>
            <a:fld id="{161220AD-6C67-4897-8AF2-DAB7743177CF}" type="datetimeFigureOut">
              <a:rPr lang="ja-JP" altLang="en-US"/>
              <a:pPr>
                <a:defRPr/>
              </a:pPr>
              <a:t>2023/1/24</a:t>
            </a:fld>
            <a:endParaRPr lang="ja-JP" altLang="en-US"/>
          </a:p>
        </p:txBody>
      </p:sp>
      <p:sp>
        <p:nvSpPr>
          <p:cNvPr id="6" name="Footer Placeholder 4">
            <a:extLst>
              <a:ext uri="{FF2B5EF4-FFF2-40B4-BE49-F238E27FC236}">
                <a16:creationId xmlns:a16="http://schemas.microsoft.com/office/drawing/2014/main" id="{277E25C5-7D1E-409E-9F2E-F3C79677332A}"/>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61173437-19D5-4D5B-8AC7-B33DE2792594}"/>
              </a:ext>
            </a:extLst>
          </p:cNvPr>
          <p:cNvSpPr>
            <a:spLocks noGrp="1"/>
          </p:cNvSpPr>
          <p:nvPr>
            <p:ph type="sldNum" sz="quarter" idx="12"/>
          </p:nvPr>
        </p:nvSpPr>
        <p:spPr/>
        <p:txBody>
          <a:bodyPr/>
          <a:lstStyle>
            <a:lvl1pPr>
              <a:defRPr/>
            </a:lvl1pPr>
          </a:lstStyle>
          <a:p>
            <a:fld id="{A575849A-B5BC-4848-8C35-7798659861B3}" type="slidenum">
              <a:rPr lang="ja-JP" altLang="en-US"/>
              <a:pPr/>
              <a:t>‹#›</a:t>
            </a:fld>
            <a:endParaRPr lang="ja-JP" altLang="en-US"/>
          </a:p>
        </p:txBody>
      </p:sp>
    </p:spTree>
    <p:extLst>
      <p:ext uri="{BB962C8B-B14F-4D97-AF65-F5344CB8AC3E}">
        <p14:creationId xmlns:p14="http://schemas.microsoft.com/office/powerpoint/2010/main" val="116439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38E3EB0-E0B5-499E-B269-68FEFB0E5E2D}"/>
              </a:ext>
            </a:extLst>
          </p:cNvPr>
          <p:cNvSpPr>
            <a:spLocks noGrp="1" noChangeArrowheads="1"/>
          </p:cNvSpPr>
          <p:nvPr>
            <p:ph type="title"/>
          </p:nvPr>
        </p:nvSpPr>
        <p:spPr bwMode="auto">
          <a:xfrm>
            <a:off x="471488" y="527050"/>
            <a:ext cx="5915025"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4ADE1126-59B8-4273-AEAB-512A7D3A3338}"/>
              </a:ext>
            </a:extLst>
          </p:cNvPr>
          <p:cNvSpPr>
            <a:spLocks noGrp="1" noChangeArrowheads="1"/>
          </p:cNvSpPr>
          <p:nvPr>
            <p:ph type="body" idx="1"/>
          </p:nvPr>
        </p:nvSpPr>
        <p:spPr bwMode="auto">
          <a:xfrm>
            <a:off x="471488" y="2636838"/>
            <a:ext cx="5915025" cy="628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p>
        </p:txBody>
      </p:sp>
      <p:sp>
        <p:nvSpPr>
          <p:cNvPr id="4" name="Date Placeholder 3">
            <a:extLst>
              <a:ext uri="{FF2B5EF4-FFF2-40B4-BE49-F238E27FC236}">
                <a16:creationId xmlns:a16="http://schemas.microsoft.com/office/drawing/2014/main" id="{026723EC-D135-41B1-BA89-F8B20E894F69}"/>
              </a:ext>
            </a:extLst>
          </p:cNvPr>
          <p:cNvSpPr>
            <a:spLocks noGrp="1"/>
          </p:cNvSpPr>
          <p:nvPr>
            <p:ph type="dt" sz="half" idx="2"/>
          </p:nvPr>
        </p:nvSpPr>
        <p:spPr>
          <a:xfrm>
            <a:off x="471488" y="9182100"/>
            <a:ext cx="1543050" cy="527050"/>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cs typeface="Yu Gothic" panose="020B0400000000000000" pitchFamily="34" charset="-128"/>
              </a:defRPr>
            </a:lvl1pPr>
          </a:lstStyle>
          <a:p>
            <a:pPr>
              <a:defRPr/>
            </a:pPr>
            <a:fld id="{F1463F46-D235-4331-BDA8-71ECA3BC5332}" type="datetimeFigureOut">
              <a:rPr lang="ja-JP" altLang="en-US"/>
              <a:pPr>
                <a:defRPr/>
              </a:pPr>
              <a:t>2023/1/24</a:t>
            </a:fld>
            <a:endParaRPr lang="ja-JP" altLang="en-US"/>
          </a:p>
        </p:txBody>
      </p:sp>
      <p:sp>
        <p:nvSpPr>
          <p:cNvPr id="5" name="Footer Placeholder 4">
            <a:extLst>
              <a:ext uri="{FF2B5EF4-FFF2-40B4-BE49-F238E27FC236}">
                <a16:creationId xmlns:a16="http://schemas.microsoft.com/office/drawing/2014/main" id="{6C391F35-59CC-4E56-8363-B1B1CE8180C0}"/>
              </a:ext>
            </a:extLst>
          </p:cNvPr>
          <p:cNvSpPr>
            <a:spLocks noGrp="1"/>
          </p:cNvSpPr>
          <p:nvPr>
            <p:ph type="ftr" sz="quarter" idx="3"/>
          </p:nvPr>
        </p:nvSpPr>
        <p:spPr>
          <a:xfrm>
            <a:off x="2271713" y="9182100"/>
            <a:ext cx="2314575" cy="527050"/>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cs typeface="Yu Gothic" panose="020B0400000000000000" pitchFamily="34" charset="-128"/>
              </a:defRPr>
            </a:lvl1pPr>
          </a:lstStyle>
          <a:p>
            <a:pPr>
              <a:defRPr/>
            </a:pPr>
            <a:endParaRPr lang="ja-JP" altLang="en-US"/>
          </a:p>
        </p:txBody>
      </p:sp>
      <p:sp>
        <p:nvSpPr>
          <p:cNvPr id="6" name="Slide Number Placeholder 5">
            <a:extLst>
              <a:ext uri="{FF2B5EF4-FFF2-40B4-BE49-F238E27FC236}">
                <a16:creationId xmlns:a16="http://schemas.microsoft.com/office/drawing/2014/main" id="{3655681B-DFBB-4403-A3C4-40594CBE7F58}"/>
              </a:ext>
            </a:extLst>
          </p:cNvPr>
          <p:cNvSpPr>
            <a:spLocks noGrp="1"/>
          </p:cNvSpPr>
          <p:nvPr>
            <p:ph type="sldNum" sz="quarter" idx="4"/>
          </p:nvPr>
        </p:nvSpPr>
        <p:spPr>
          <a:xfrm>
            <a:off x="4843463" y="9182100"/>
            <a:ext cx="1543050" cy="527050"/>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fld id="{DD1B2ED5-087C-4633-908F-C1EDEDF67184}"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https://www.rikuden.co.jp/" TargetMode="External"/><Relationship Id="rId4" Type="http://schemas.openxmlformats.org/officeDocument/2006/relationships/hyperlink" Target="https://www.fit-chan.com/"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fit-chan.com/showroom_trave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テキスト ボックス 3">
            <a:extLst>
              <a:ext uri="{FF2B5EF4-FFF2-40B4-BE49-F238E27FC236}">
                <a16:creationId xmlns:a16="http://schemas.microsoft.com/office/drawing/2014/main" id="{A534DC8B-6D6E-492F-AF7E-0E25D1018303}"/>
              </a:ext>
            </a:extLst>
          </p:cNvPr>
          <p:cNvSpPr txBox="1">
            <a:spLocks noChangeArrowheads="1"/>
          </p:cNvSpPr>
          <p:nvPr/>
        </p:nvSpPr>
        <p:spPr bwMode="auto">
          <a:xfrm>
            <a:off x="92075" y="148451"/>
            <a:ext cx="954088" cy="246063"/>
          </a:xfrm>
          <a:prstGeom prst="rect">
            <a:avLst/>
          </a:prstGeom>
          <a:noFill/>
          <a:ln>
            <a:noFill/>
          </a:ln>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r>
              <a:rPr kumimoji="1" lang="ja-JP" altLang="en-US" sz="1000">
                <a:latin typeface="+mn-ea"/>
                <a:cs typeface="Yu Gothic" panose="020B0400000000000000" pitchFamily="34" charset="-128"/>
              </a:rPr>
              <a:t>報道関係各位</a:t>
            </a:r>
          </a:p>
        </p:txBody>
      </p:sp>
      <p:sp>
        <p:nvSpPr>
          <p:cNvPr id="13315" name="テキスト ボックス 4">
            <a:extLst>
              <a:ext uri="{FF2B5EF4-FFF2-40B4-BE49-F238E27FC236}">
                <a16:creationId xmlns:a16="http://schemas.microsoft.com/office/drawing/2014/main" id="{143DFAD8-A148-44EF-B391-FA92F497DF2D}"/>
              </a:ext>
            </a:extLst>
          </p:cNvPr>
          <p:cNvSpPr txBox="1">
            <a:spLocks noChangeArrowheads="1"/>
          </p:cNvSpPr>
          <p:nvPr/>
        </p:nvSpPr>
        <p:spPr bwMode="auto">
          <a:xfrm>
            <a:off x="4772025" y="162739"/>
            <a:ext cx="2003425" cy="246221"/>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defRPr/>
            </a:pPr>
            <a:r>
              <a:rPr kumimoji="1" lang="en-US" altLang="ja-JP" sz="1000" dirty="0">
                <a:latin typeface="+mn-ea"/>
                <a:cs typeface="Yu Gothic" panose="020B0400000000000000" pitchFamily="34" charset="-128"/>
              </a:rPr>
              <a:t>2023</a:t>
            </a:r>
            <a:r>
              <a:rPr kumimoji="1" lang="ja-JP" altLang="en-US" sz="1000">
                <a:latin typeface="+mn-ea"/>
                <a:cs typeface="Yu Gothic" panose="020B0400000000000000" pitchFamily="34" charset="-128"/>
              </a:rPr>
              <a:t>年</a:t>
            </a:r>
            <a:r>
              <a:rPr kumimoji="1" lang="en-US" altLang="ja-JP" sz="1000" dirty="0">
                <a:solidFill>
                  <a:sysClr val="windowText" lastClr="000000"/>
                </a:solidFill>
                <a:latin typeface="+mn-ea"/>
                <a:cs typeface="Yu Gothic" panose="020B0400000000000000" pitchFamily="34" charset="-128"/>
              </a:rPr>
              <a:t>1</a:t>
            </a:r>
            <a:r>
              <a:rPr kumimoji="1" lang="ja-JP" altLang="en-US" sz="1000">
                <a:latin typeface="+mn-ea"/>
                <a:cs typeface="Yu Gothic" panose="020B0400000000000000" pitchFamily="34" charset="-128"/>
              </a:rPr>
              <a:t>月</a:t>
            </a:r>
            <a:endParaRPr kumimoji="1" lang="en-US" altLang="ja-JP" sz="1000" dirty="0">
              <a:latin typeface="+mn-ea"/>
              <a:cs typeface="Yu Gothic" panose="020B0400000000000000" pitchFamily="34" charset="-128"/>
            </a:endParaRPr>
          </a:p>
        </p:txBody>
      </p:sp>
      <p:sp>
        <p:nvSpPr>
          <p:cNvPr id="13316" name="テキスト ボックス 7">
            <a:extLst>
              <a:ext uri="{FF2B5EF4-FFF2-40B4-BE49-F238E27FC236}">
                <a16:creationId xmlns:a16="http://schemas.microsoft.com/office/drawing/2014/main" id="{8251FD9A-CFBA-4117-A884-21FFCC7587BB}"/>
              </a:ext>
            </a:extLst>
          </p:cNvPr>
          <p:cNvSpPr txBox="1">
            <a:spLocks noChangeArrowheads="1"/>
          </p:cNvSpPr>
          <p:nvPr/>
        </p:nvSpPr>
        <p:spPr bwMode="auto">
          <a:xfrm>
            <a:off x="286427" y="386429"/>
            <a:ext cx="6285148" cy="1738938"/>
          </a:xfrm>
          <a:prstGeom prst="rect">
            <a:avLst/>
          </a:prstGeom>
          <a:noFill/>
          <a:ln w="57150" cmpd="thickThin">
            <a:solidFill>
              <a:srgbClr val="002060"/>
            </a:solidFill>
          </a:ln>
        </p:spPr>
        <p:txBody>
          <a:bodyPr wrap="squar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endParaRPr kumimoji="1" lang="en-US" altLang="ja-JP" sz="1000" b="1" dirty="0">
              <a:latin typeface="Yu Gothic" panose="020B0400000000000000" pitchFamily="34" charset="-128"/>
              <a:ea typeface="Yu Gothic" panose="020B0400000000000000" pitchFamily="34" charset="-128"/>
            </a:endParaRPr>
          </a:p>
          <a:p>
            <a:pPr algn="ctr"/>
            <a:r>
              <a:rPr kumimoji="1" lang="ja-JP" altLang="en-US" b="1" dirty="0">
                <a:latin typeface="Yu Gothic" panose="020B0400000000000000" pitchFamily="34" charset="-128"/>
                <a:ea typeface="Yu Gothic" panose="020B0400000000000000" pitchFamily="34" charset="-128"/>
              </a:rPr>
              <a:t>ランドセル国内製造販売本数</a:t>
            </a:r>
            <a:r>
              <a:rPr kumimoji="1" lang="en-US" altLang="ja-JP" b="1" dirty="0">
                <a:latin typeface="Yu Gothic" panose="020B0400000000000000" pitchFamily="34" charset="-128"/>
                <a:ea typeface="Yu Gothic" panose="020B0400000000000000" pitchFamily="34" charset="-128"/>
              </a:rPr>
              <a:t>No.1</a:t>
            </a:r>
            <a:r>
              <a:rPr kumimoji="1" lang="en-US" altLang="ja-JP" b="1" baseline="30000" dirty="0">
                <a:latin typeface="Yu Gothic" panose="020B0400000000000000" pitchFamily="34" charset="-128"/>
                <a:ea typeface="Yu Gothic" panose="020B0400000000000000" pitchFamily="34" charset="-128"/>
              </a:rPr>
              <a:t>※ </a:t>
            </a:r>
            <a:r>
              <a:rPr kumimoji="1" lang="ja-JP" altLang="en-US" b="1" dirty="0">
                <a:latin typeface="Yu Gothic" panose="020B0400000000000000" pitchFamily="34" charset="-128"/>
                <a:ea typeface="Yu Gothic" panose="020B0400000000000000" pitchFamily="34" charset="-128"/>
              </a:rPr>
              <a:t>「フィットちゃん」</a:t>
            </a:r>
            <a:endParaRPr kumimoji="1" lang="en-US" altLang="ja-JP" b="1" dirty="0">
              <a:latin typeface="Yu Gothic" panose="020B0400000000000000" pitchFamily="34" charset="-128"/>
              <a:ea typeface="Yu Gothic" panose="020B0400000000000000" pitchFamily="34" charset="-128"/>
            </a:endParaRPr>
          </a:p>
          <a:p>
            <a:pPr algn="ctr"/>
            <a:r>
              <a:rPr kumimoji="1" lang="ja-JP" altLang="en-US" b="1" dirty="0">
                <a:latin typeface="Yu Gothic" panose="020B0400000000000000" pitchFamily="34" charset="-128"/>
                <a:ea typeface="Yu Gothic" panose="020B0400000000000000" pitchFamily="34" charset="-128"/>
              </a:rPr>
              <a:t>持続可能な社会の実現に向けた取り組み</a:t>
            </a:r>
            <a:endParaRPr kumimoji="1" lang="en-US" altLang="ja-JP" b="1" dirty="0">
              <a:latin typeface="Yu Gothic" panose="020B0400000000000000" pitchFamily="34" charset="-128"/>
              <a:ea typeface="Yu Gothic" panose="020B0400000000000000" pitchFamily="34" charset="-128"/>
            </a:endParaRPr>
          </a:p>
          <a:p>
            <a:pPr algn="ctr"/>
            <a:r>
              <a:rPr kumimoji="1" lang="ja-JP" altLang="en-US" b="1" dirty="0">
                <a:latin typeface="Yu Gothic" panose="020B0400000000000000" pitchFamily="34" charset="-128"/>
                <a:ea typeface="Yu Gothic" panose="020B0400000000000000" pitchFamily="34" charset="-128"/>
              </a:rPr>
              <a:t>再生可能エネルギー電源由来の電気で製造した</a:t>
            </a:r>
            <a:endParaRPr kumimoji="1" lang="en-US" altLang="ja-JP" b="1" dirty="0">
              <a:latin typeface="Yu Gothic" panose="020B0400000000000000" pitchFamily="34" charset="-128"/>
              <a:ea typeface="Yu Gothic" panose="020B0400000000000000" pitchFamily="34" charset="-128"/>
            </a:endParaRPr>
          </a:p>
          <a:p>
            <a:pPr algn="ctr"/>
            <a:r>
              <a:rPr kumimoji="1" lang="ja-JP" altLang="en-US" b="1" dirty="0">
                <a:latin typeface="Yu Gothic" panose="020B0400000000000000" pitchFamily="34" charset="-128"/>
                <a:ea typeface="Yu Gothic" panose="020B0400000000000000" pitchFamily="34" charset="-128"/>
              </a:rPr>
              <a:t>ランドセルを</a:t>
            </a:r>
            <a:r>
              <a:rPr kumimoji="1" lang="en-US" altLang="ja-JP" b="1" dirty="0">
                <a:latin typeface="Yu Gothic" panose="020B0400000000000000" pitchFamily="34" charset="-128"/>
                <a:ea typeface="Yu Gothic" panose="020B0400000000000000" pitchFamily="34" charset="-128"/>
              </a:rPr>
              <a:t>2</a:t>
            </a:r>
            <a:r>
              <a:rPr kumimoji="1" lang="ja-JP" altLang="en-US" b="1" dirty="0">
                <a:latin typeface="Yu Gothic" panose="020B0400000000000000" pitchFamily="34" charset="-128"/>
                <a:ea typeface="Yu Gothic" panose="020B0400000000000000" pitchFamily="34" charset="-128"/>
              </a:rPr>
              <a:t>月</a:t>
            </a:r>
            <a:r>
              <a:rPr kumimoji="1" lang="en-US" altLang="ja-JP" b="1" dirty="0">
                <a:latin typeface="Yu Gothic" panose="020B0400000000000000" pitchFamily="34" charset="-128"/>
                <a:ea typeface="Yu Gothic" panose="020B0400000000000000" pitchFamily="34" charset="-128"/>
              </a:rPr>
              <a:t>7</a:t>
            </a:r>
            <a:r>
              <a:rPr kumimoji="1" lang="ja-JP" altLang="en-US" b="1" dirty="0">
                <a:latin typeface="Yu Gothic" panose="020B0400000000000000" pitchFamily="34" charset="-128"/>
                <a:ea typeface="Yu Gothic" panose="020B0400000000000000" pitchFamily="34" charset="-128"/>
              </a:rPr>
              <a:t>日より販売開始</a:t>
            </a:r>
            <a:endParaRPr kumimoji="1" lang="en-US" altLang="ja-JP" b="1" dirty="0">
              <a:latin typeface="Yu Gothic" panose="020B0400000000000000" pitchFamily="34" charset="-128"/>
              <a:ea typeface="Yu Gothic" panose="020B0400000000000000" pitchFamily="34" charset="-128"/>
            </a:endParaRPr>
          </a:p>
          <a:p>
            <a:pPr algn="ctr"/>
            <a:r>
              <a:rPr kumimoji="1" lang="ja-JP" altLang="en-US" sz="1400" b="1" dirty="0">
                <a:latin typeface="Yu Gothic" panose="020B0400000000000000" pitchFamily="34" charset="-128"/>
                <a:ea typeface="Yu Gothic" panose="020B0400000000000000" pitchFamily="34" charset="-128"/>
              </a:rPr>
              <a:t>子どもたちが歩む未来を守るために</a:t>
            </a:r>
            <a:r>
              <a:rPr kumimoji="1" lang="en-US" altLang="ja-JP" sz="1400" b="1" dirty="0">
                <a:latin typeface="Yu Gothic" panose="020B0400000000000000" pitchFamily="34" charset="-128"/>
                <a:ea typeface="Yu Gothic" panose="020B0400000000000000" pitchFamily="34" charset="-128"/>
              </a:rPr>
              <a:t> </a:t>
            </a:r>
            <a:r>
              <a:rPr kumimoji="1" lang="ja-JP" altLang="en-US" sz="1400" b="1" dirty="0">
                <a:latin typeface="Yu Gothic" panose="020B0400000000000000" pitchFamily="34" charset="-128"/>
                <a:ea typeface="Yu Gothic" panose="020B0400000000000000" pitchFamily="34" charset="-128"/>
              </a:rPr>
              <a:t>地球に優しいものづくりを</a:t>
            </a:r>
            <a:endParaRPr kumimoji="1" lang="en-US" altLang="ja-JP" sz="1400" b="1" dirty="0">
              <a:latin typeface="Yu Gothic" panose="020B0400000000000000" pitchFamily="34" charset="-128"/>
              <a:ea typeface="Yu Gothic" panose="020B0400000000000000" pitchFamily="34" charset="-128"/>
            </a:endParaRPr>
          </a:p>
          <a:p>
            <a:pPr algn="ctr"/>
            <a:endParaRPr kumimoji="1" lang="en-US" altLang="ja-JP" sz="1050" b="1" dirty="0">
              <a:latin typeface="Yu Gothic" panose="020B0400000000000000" pitchFamily="34" charset="-128"/>
              <a:ea typeface="Yu Gothic" panose="020B0400000000000000" pitchFamily="34" charset="-128"/>
            </a:endParaRPr>
          </a:p>
        </p:txBody>
      </p:sp>
      <p:sp>
        <p:nvSpPr>
          <p:cNvPr id="15369" name="テキスト ボックス 9">
            <a:extLst>
              <a:ext uri="{FF2B5EF4-FFF2-40B4-BE49-F238E27FC236}">
                <a16:creationId xmlns:a16="http://schemas.microsoft.com/office/drawing/2014/main" id="{987C6387-E5D9-4278-B29B-9698536C7794}"/>
              </a:ext>
            </a:extLst>
          </p:cNvPr>
          <p:cNvSpPr txBox="1">
            <a:spLocks noChangeArrowheads="1"/>
          </p:cNvSpPr>
          <p:nvPr/>
        </p:nvSpPr>
        <p:spPr bwMode="auto">
          <a:xfrm>
            <a:off x="320838" y="2216294"/>
            <a:ext cx="6285148" cy="1162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nSpc>
                <a:spcPts val="1400"/>
              </a:lnSpc>
            </a:pPr>
            <a:r>
              <a:rPr kumimoji="1" lang="ja-JP" altLang="en-US" sz="1050" b="1" dirty="0">
                <a:latin typeface="Yu Gothic" panose="020B0400000000000000" pitchFamily="34" charset="-128"/>
                <a:ea typeface="Yu Gothic" panose="020B0400000000000000" pitchFamily="34" charset="-128"/>
              </a:rPr>
              <a:t>　ランドセル国内製造販売本数</a:t>
            </a:r>
            <a:r>
              <a:rPr kumimoji="1" lang="en-US" altLang="ja-JP" sz="1050" b="1" dirty="0">
                <a:latin typeface="Yu Gothic" panose="020B0400000000000000" pitchFamily="34" charset="-128"/>
                <a:ea typeface="Yu Gothic" panose="020B0400000000000000" pitchFamily="34" charset="-128"/>
              </a:rPr>
              <a:t>No.1</a:t>
            </a:r>
            <a:r>
              <a:rPr kumimoji="1" lang="ja-JP" altLang="en-US" sz="1050" b="1" dirty="0">
                <a:latin typeface="Yu Gothic" panose="020B0400000000000000" pitchFamily="34" charset="-128"/>
                <a:ea typeface="Yu Gothic" panose="020B0400000000000000" pitchFamily="34" charset="-128"/>
              </a:rPr>
              <a:t>ブランド「フィットちゃん」の製造・販売を行うハシモトグループ（富山市北新町</a:t>
            </a:r>
            <a:r>
              <a:rPr kumimoji="1" lang="en-US" altLang="ja-JP" sz="1050" b="1" dirty="0">
                <a:latin typeface="Yu Gothic" panose="020B0400000000000000" pitchFamily="34" charset="-128"/>
                <a:ea typeface="Yu Gothic" panose="020B0400000000000000" pitchFamily="34" charset="-128"/>
              </a:rPr>
              <a:t>1</a:t>
            </a:r>
            <a:r>
              <a:rPr kumimoji="1" lang="ja-JP" altLang="en-US" sz="1050" b="1" dirty="0">
                <a:latin typeface="Yu Gothic" panose="020B0400000000000000" pitchFamily="34" charset="-128"/>
                <a:ea typeface="Yu Gothic" panose="020B0400000000000000" pitchFamily="34" charset="-128"/>
              </a:rPr>
              <a:t>丁目</a:t>
            </a:r>
            <a:r>
              <a:rPr kumimoji="1" lang="en-US" altLang="ja-JP" sz="1050" b="1" dirty="0">
                <a:latin typeface="Yu Gothic" panose="020B0400000000000000" pitchFamily="34" charset="-128"/>
                <a:ea typeface="Yu Gothic" panose="020B0400000000000000" pitchFamily="34" charset="-128"/>
              </a:rPr>
              <a:t>2</a:t>
            </a:r>
            <a:r>
              <a:rPr kumimoji="1" lang="ja-JP" altLang="en-US" sz="1050" b="1" dirty="0">
                <a:latin typeface="Yu Gothic" panose="020B0400000000000000" pitchFamily="34" charset="-128"/>
                <a:ea typeface="Yu Gothic" panose="020B0400000000000000" pitchFamily="34" charset="-128"/>
              </a:rPr>
              <a:t>番</a:t>
            </a:r>
            <a:r>
              <a:rPr kumimoji="1" lang="en-US" altLang="ja-JP" sz="1050" b="1" dirty="0">
                <a:latin typeface="Yu Gothic" panose="020B0400000000000000" pitchFamily="34" charset="-128"/>
                <a:ea typeface="Yu Gothic" panose="020B0400000000000000" pitchFamily="34" charset="-128"/>
              </a:rPr>
              <a:t>25</a:t>
            </a:r>
            <a:r>
              <a:rPr kumimoji="1" lang="ja-JP" altLang="en-US" sz="1050" b="1" dirty="0">
                <a:latin typeface="Yu Gothic" panose="020B0400000000000000" pitchFamily="34" charset="-128"/>
                <a:ea typeface="Yu Gothic" panose="020B0400000000000000" pitchFamily="34" charset="-128"/>
              </a:rPr>
              <a:t>号、代表取締役 橋本昌樹）は、</a:t>
            </a:r>
            <a:r>
              <a:rPr kumimoji="1" lang="en-US" altLang="ja-JP" sz="1050" b="1" dirty="0">
                <a:latin typeface="Yu Gothic" panose="020B0400000000000000" pitchFamily="34" charset="-128"/>
                <a:ea typeface="Yu Gothic" panose="020B0400000000000000" pitchFamily="34" charset="-128"/>
              </a:rPr>
              <a:t>2022</a:t>
            </a:r>
            <a:r>
              <a:rPr kumimoji="1" lang="ja-JP" altLang="en-US" sz="1050" b="1" dirty="0">
                <a:latin typeface="Yu Gothic" panose="020B0400000000000000" pitchFamily="34" charset="-128"/>
                <a:ea typeface="Yu Gothic" panose="020B0400000000000000" pitchFamily="34" charset="-128"/>
              </a:rPr>
              <a:t>年</a:t>
            </a:r>
            <a:r>
              <a:rPr kumimoji="1" lang="en-US" altLang="ja-JP" sz="1050" b="1" dirty="0">
                <a:latin typeface="Yu Gothic" panose="020B0400000000000000" pitchFamily="34" charset="-128"/>
                <a:ea typeface="Yu Gothic" panose="020B0400000000000000" pitchFamily="34" charset="-128"/>
              </a:rPr>
              <a:t>12</a:t>
            </a:r>
            <a:r>
              <a:rPr kumimoji="1" lang="ja-JP" altLang="en-US" sz="1050" b="1" dirty="0">
                <a:latin typeface="Yu Gothic" panose="020B0400000000000000" pitchFamily="34" charset="-128"/>
                <a:ea typeface="Yu Gothic" panose="020B0400000000000000" pitchFamily="34" charset="-128"/>
              </a:rPr>
              <a:t>月</a:t>
            </a:r>
            <a:r>
              <a:rPr kumimoji="1" lang="en-US" altLang="ja-JP" sz="1050" b="1" dirty="0">
                <a:latin typeface="Yu Gothic" panose="020B0400000000000000" pitchFamily="34" charset="-128"/>
                <a:ea typeface="Yu Gothic" panose="020B0400000000000000" pitchFamily="34" charset="-128"/>
              </a:rPr>
              <a:t>1</a:t>
            </a:r>
            <a:r>
              <a:rPr kumimoji="1" lang="ja-JP" altLang="en-US" sz="1050" b="1" dirty="0">
                <a:latin typeface="Yu Gothic" panose="020B0400000000000000" pitchFamily="34" charset="-128"/>
                <a:ea typeface="Yu Gothic" panose="020B0400000000000000" pitchFamily="34" charset="-128"/>
              </a:rPr>
              <a:t>日より、ランドセル製造工場で使用する電気を全て再生可能エネルギー電源由来の電気に切り替えました。</a:t>
            </a:r>
          </a:p>
          <a:p>
            <a:pPr>
              <a:lnSpc>
                <a:spcPts val="1400"/>
              </a:lnSpc>
            </a:pPr>
            <a:endParaRPr kumimoji="1" lang="ja-JP" altLang="en-US" sz="1050" b="1" dirty="0">
              <a:latin typeface="Yu Gothic" panose="020B0400000000000000" pitchFamily="34" charset="-128"/>
              <a:ea typeface="Yu Gothic" panose="020B0400000000000000" pitchFamily="34" charset="-128"/>
            </a:endParaRPr>
          </a:p>
          <a:p>
            <a:pPr>
              <a:lnSpc>
                <a:spcPts val="1400"/>
              </a:lnSpc>
            </a:pPr>
            <a:r>
              <a:rPr kumimoji="1" lang="ja-JP" altLang="en-US" sz="1050" b="1" dirty="0">
                <a:latin typeface="Yu Gothic" panose="020B0400000000000000" pitchFamily="34" charset="-128"/>
                <a:ea typeface="Yu Gothic" panose="020B0400000000000000" pitchFamily="34" charset="-128"/>
              </a:rPr>
              <a:t>これにより、</a:t>
            </a:r>
            <a:r>
              <a:rPr kumimoji="1" lang="en-US" altLang="ja-JP" sz="1050" b="1" dirty="0">
                <a:latin typeface="Yu Gothic" panose="020B0400000000000000" pitchFamily="34" charset="-128"/>
                <a:ea typeface="Yu Gothic" panose="020B0400000000000000" pitchFamily="34" charset="-128"/>
              </a:rPr>
              <a:t>2023</a:t>
            </a:r>
            <a:r>
              <a:rPr kumimoji="1" lang="ja-JP" altLang="en-US" sz="1050" b="1" dirty="0">
                <a:latin typeface="Yu Gothic" panose="020B0400000000000000" pitchFamily="34" charset="-128"/>
                <a:ea typeface="Yu Gothic" panose="020B0400000000000000" pitchFamily="34" charset="-128"/>
              </a:rPr>
              <a:t>年</a:t>
            </a:r>
            <a:r>
              <a:rPr kumimoji="1" lang="en-US" altLang="ja-JP" sz="1050" b="1" dirty="0">
                <a:latin typeface="Yu Gothic" panose="020B0400000000000000" pitchFamily="34" charset="-128"/>
                <a:ea typeface="Yu Gothic" panose="020B0400000000000000" pitchFamily="34" charset="-128"/>
              </a:rPr>
              <a:t>2</a:t>
            </a:r>
            <a:r>
              <a:rPr kumimoji="1" lang="ja-JP" altLang="en-US" sz="1050" b="1" dirty="0">
                <a:latin typeface="Yu Gothic" panose="020B0400000000000000" pitchFamily="34" charset="-128"/>
                <a:ea typeface="Yu Gothic" panose="020B0400000000000000" pitchFamily="34" charset="-128"/>
              </a:rPr>
              <a:t>月</a:t>
            </a:r>
            <a:r>
              <a:rPr kumimoji="1" lang="en-US" altLang="ja-JP" sz="1050" b="1" dirty="0">
                <a:latin typeface="Yu Gothic" panose="020B0400000000000000" pitchFamily="34" charset="-128"/>
                <a:ea typeface="Yu Gothic" panose="020B0400000000000000" pitchFamily="34" charset="-128"/>
              </a:rPr>
              <a:t>7</a:t>
            </a:r>
            <a:r>
              <a:rPr kumimoji="1" lang="ja-JP" altLang="en-US" sz="1050" b="1" dirty="0">
                <a:latin typeface="Yu Gothic" panose="020B0400000000000000" pitchFamily="34" charset="-128"/>
                <a:ea typeface="Yu Gothic" panose="020B0400000000000000" pitchFamily="34" charset="-128"/>
              </a:rPr>
              <a:t>日以降に販売するすべてのランドセルが再生可能エネルギー電源由来の電気で製造したものとなります。</a:t>
            </a:r>
            <a:endParaRPr lang="ja-JP" altLang="en-US" sz="1050" b="1" dirty="0">
              <a:latin typeface="+mn-ea"/>
            </a:endParaRPr>
          </a:p>
        </p:txBody>
      </p:sp>
      <p:sp>
        <p:nvSpPr>
          <p:cNvPr id="2" name="テキスト ボックス 1">
            <a:extLst>
              <a:ext uri="{FF2B5EF4-FFF2-40B4-BE49-F238E27FC236}">
                <a16:creationId xmlns:a16="http://schemas.microsoft.com/office/drawing/2014/main" id="{9A7124F8-A447-46C0-0FFD-AFD93ED996E4}"/>
              </a:ext>
            </a:extLst>
          </p:cNvPr>
          <p:cNvSpPr txBox="1"/>
          <p:nvPr/>
        </p:nvSpPr>
        <p:spPr>
          <a:xfrm>
            <a:off x="437498" y="5397477"/>
            <a:ext cx="6590389" cy="315984"/>
          </a:xfrm>
          <a:prstGeom prst="rect">
            <a:avLst/>
          </a:prstGeom>
          <a:noFill/>
        </p:spPr>
        <p:txBody>
          <a:bodyPr wrap="square" rtlCol="0">
            <a:spAutoFit/>
          </a:bodyPr>
          <a:lstStyle/>
          <a:p>
            <a:pPr>
              <a:lnSpc>
                <a:spcPts val="900"/>
              </a:lnSpc>
            </a:pPr>
            <a:r>
              <a:rPr kumimoji="1" lang="en-US" altLang="ja-JP" sz="600" dirty="0">
                <a:latin typeface="Yu Gothic" panose="020B0400000000000000" pitchFamily="34" charset="-128"/>
                <a:ea typeface="Yu Gothic" panose="020B0400000000000000" pitchFamily="34" charset="-128"/>
              </a:rPr>
              <a:t>※</a:t>
            </a:r>
            <a:r>
              <a:rPr kumimoji="1" lang="ja-JP" altLang="en-US" sz="600">
                <a:latin typeface="Yu Gothic" panose="020B0400000000000000" pitchFamily="34" charset="-128"/>
                <a:ea typeface="Yu Gothic" panose="020B0400000000000000" pitchFamily="34" charset="-128"/>
              </a:rPr>
              <a:t>「フィットちゃん」は、株式会社ハシモトが商標権及び背負ベルト取り付け具に関する特許権を持ち、複数社で製造販売するランドセルブランドです。</a:t>
            </a:r>
            <a:endParaRPr kumimoji="1" lang="en-US" altLang="ja-JP" sz="600" dirty="0">
              <a:latin typeface="Yu Gothic" panose="020B0400000000000000" pitchFamily="34" charset="-128"/>
              <a:ea typeface="Yu Gothic" panose="020B0400000000000000" pitchFamily="34" charset="-128"/>
            </a:endParaRPr>
          </a:p>
          <a:p>
            <a:pPr>
              <a:lnSpc>
                <a:spcPts val="900"/>
              </a:lnSpc>
            </a:pPr>
            <a:r>
              <a:rPr kumimoji="1" lang="ja-JP" altLang="en-US" sz="600">
                <a:latin typeface="Yu Gothic" panose="020B0400000000000000" pitchFamily="34" charset="-128"/>
                <a:ea typeface="Yu Gothic" panose="020B0400000000000000" pitchFamily="34" charset="-128"/>
              </a:rPr>
              <a:t>　　</a:t>
            </a:r>
            <a:r>
              <a:rPr kumimoji="1" lang="en-US" altLang="ja-JP" sz="600" dirty="0">
                <a:latin typeface="Yu Gothic" panose="020B0400000000000000" pitchFamily="34" charset="-128"/>
                <a:ea typeface="Yu Gothic" panose="020B0400000000000000" pitchFamily="34" charset="-128"/>
              </a:rPr>
              <a:t>[</a:t>
            </a:r>
            <a:r>
              <a:rPr kumimoji="1" lang="ja-JP" altLang="en-US" sz="600">
                <a:latin typeface="Yu Gothic" panose="020B0400000000000000" pitchFamily="34" charset="-128"/>
                <a:ea typeface="Yu Gothic" panose="020B0400000000000000" pitchFamily="34" charset="-128"/>
              </a:rPr>
              <a:t>調査対象期間</a:t>
            </a:r>
            <a:r>
              <a:rPr kumimoji="1" lang="en-US" altLang="ja-JP" sz="600" dirty="0">
                <a:latin typeface="Yu Gothic" panose="020B0400000000000000" pitchFamily="34" charset="-128"/>
                <a:ea typeface="Yu Gothic" panose="020B0400000000000000" pitchFamily="34" charset="-128"/>
              </a:rPr>
              <a:t>]2021</a:t>
            </a:r>
            <a:r>
              <a:rPr kumimoji="1" lang="ja-JP" altLang="en-US" sz="600">
                <a:latin typeface="Yu Gothic" panose="020B0400000000000000" pitchFamily="34" charset="-128"/>
                <a:ea typeface="Yu Gothic" panose="020B0400000000000000" pitchFamily="34" charset="-128"/>
              </a:rPr>
              <a:t>年</a:t>
            </a:r>
            <a:r>
              <a:rPr kumimoji="1" lang="en-US" altLang="ja-JP" sz="600" dirty="0">
                <a:latin typeface="Yu Gothic" panose="020B0400000000000000" pitchFamily="34" charset="-128"/>
                <a:ea typeface="Yu Gothic" panose="020B0400000000000000" pitchFamily="34" charset="-128"/>
              </a:rPr>
              <a:t>1</a:t>
            </a:r>
            <a:r>
              <a:rPr kumimoji="1" lang="ja-JP" altLang="en-US" sz="600">
                <a:latin typeface="Yu Gothic" panose="020B0400000000000000" pitchFamily="34" charset="-128"/>
                <a:ea typeface="Yu Gothic" panose="020B0400000000000000" pitchFamily="34" charset="-128"/>
              </a:rPr>
              <a:t>月</a:t>
            </a:r>
            <a:r>
              <a:rPr kumimoji="1" lang="en-US" altLang="ja-JP" sz="600" dirty="0">
                <a:latin typeface="Yu Gothic" panose="020B0400000000000000" pitchFamily="34" charset="-128"/>
                <a:ea typeface="Yu Gothic" panose="020B0400000000000000" pitchFamily="34" charset="-128"/>
              </a:rPr>
              <a:t>〜12</a:t>
            </a:r>
            <a:r>
              <a:rPr kumimoji="1" lang="ja-JP" altLang="en-US" sz="600">
                <a:latin typeface="Yu Gothic" panose="020B0400000000000000" pitchFamily="34" charset="-128"/>
                <a:ea typeface="Yu Gothic" panose="020B0400000000000000" pitchFamily="34" charset="-128"/>
              </a:rPr>
              <a:t>月 </a:t>
            </a:r>
            <a:r>
              <a:rPr kumimoji="1" lang="en-US" altLang="ja-JP" sz="600" dirty="0">
                <a:latin typeface="Yu Gothic" panose="020B0400000000000000" pitchFamily="34" charset="-128"/>
                <a:ea typeface="Yu Gothic" panose="020B0400000000000000" pitchFamily="34" charset="-128"/>
              </a:rPr>
              <a:t>[</a:t>
            </a:r>
            <a:r>
              <a:rPr kumimoji="1" lang="ja-JP" altLang="en-US" sz="600">
                <a:latin typeface="Yu Gothic" panose="020B0400000000000000" pitchFamily="34" charset="-128"/>
                <a:ea typeface="Yu Gothic" panose="020B0400000000000000" pitchFamily="34" charset="-128"/>
              </a:rPr>
              <a:t>調査範囲</a:t>
            </a:r>
            <a:r>
              <a:rPr kumimoji="1" lang="en-US" altLang="ja-JP" sz="600" dirty="0">
                <a:latin typeface="Yu Gothic" panose="020B0400000000000000" pitchFamily="34" charset="-128"/>
                <a:ea typeface="Yu Gothic" panose="020B0400000000000000" pitchFamily="34" charset="-128"/>
              </a:rPr>
              <a:t>]</a:t>
            </a:r>
            <a:r>
              <a:rPr kumimoji="1" lang="ja-JP" altLang="en-US" sz="600">
                <a:latin typeface="Yu Gothic" panose="020B0400000000000000" pitchFamily="34" charset="-128"/>
                <a:ea typeface="Yu Gothic" panose="020B0400000000000000" pitchFamily="34" charset="-128"/>
              </a:rPr>
              <a:t>メーカーに限る </a:t>
            </a:r>
            <a:r>
              <a:rPr kumimoji="1" lang="en-US" altLang="ja-JP" sz="600" dirty="0">
                <a:latin typeface="Yu Gothic" panose="020B0400000000000000" pitchFamily="34" charset="-128"/>
                <a:ea typeface="Yu Gothic" panose="020B0400000000000000" pitchFamily="34" charset="-128"/>
              </a:rPr>
              <a:t>[</a:t>
            </a:r>
            <a:r>
              <a:rPr kumimoji="1" lang="ja-JP" altLang="en-US" sz="600">
                <a:latin typeface="Yu Gothic" panose="020B0400000000000000" pitchFamily="34" charset="-128"/>
                <a:ea typeface="Yu Gothic" panose="020B0400000000000000" pitchFamily="34" charset="-128"/>
              </a:rPr>
              <a:t>調査期間</a:t>
            </a:r>
            <a:r>
              <a:rPr kumimoji="1" lang="en-US" altLang="ja-JP" sz="600" dirty="0">
                <a:latin typeface="Yu Gothic" panose="020B0400000000000000" pitchFamily="34" charset="-128"/>
                <a:ea typeface="Yu Gothic" panose="020B0400000000000000" pitchFamily="34" charset="-128"/>
              </a:rPr>
              <a:t>]</a:t>
            </a:r>
            <a:r>
              <a:rPr kumimoji="1" lang="ja-JP" altLang="en-US" sz="600">
                <a:latin typeface="Yu Gothic" panose="020B0400000000000000" pitchFamily="34" charset="-128"/>
                <a:ea typeface="Yu Gothic" panose="020B0400000000000000" pitchFamily="34" charset="-128"/>
              </a:rPr>
              <a:t>株式会社東京商工リサーチ</a:t>
            </a:r>
            <a:endParaRPr kumimoji="1" lang="ja-JP" altLang="en-US" sz="600" dirty="0">
              <a:latin typeface="Yu Gothic" panose="020B0400000000000000" pitchFamily="34" charset="-128"/>
              <a:ea typeface="Yu Gothic" panose="020B0400000000000000" pitchFamily="34" charset="-128"/>
            </a:endParaRPr>
          </a:p>
        </p:txBody>
      </p:sp>
      <p:sp>
        <p:nvSpPr>
          <p:cNvPr id="6" name="テキスト ボックス 9">
            <a:extLst>
              <a:ext uri="{FF2B5EF4-FFF2-40B4-BE49-F238E27FC236}">
                <a16:creationId xmlns:a16="http://schemas.microsoft.com/office/drawing/2014/main" id="{81A64815-019A-7BD5-F4FE-A11C25E40313}"/>
              </a:ext>
            </a:extLst>
          </p:cNvPr>
          <p:cNvSpPr txBox="1">
            <a:spLocks noChangeArrowheads="1"/>
          </p:cNvSpPr>
          <p:nvPr/>
        </p:nvSpPr>
        <p:spPr bwMode="auto">
          <a:xfrm>
            <a:off x="286427" y="5822450"/>
            <a:ext cx="6285148" cy="1880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nSpc>
                <a:spcPts val="1400"/>
              </a:lnSpc>
            </a:pPr>
            <a:r>
              <a:rPr lang="ja-JP" altLang="en-US" sz="1050" dirty="0">
                <a:effectLst/>
              </a:rPr>
              <a:t>ハシモトグループは</a:t>
            </a:r>
            <a:r>
              <a:rPr lang="en-US" altLang="ja-JP" sz="1050" dirty="0">
                <a:effectLst/>
              </a:rPr>
              <a:t>2022</a:t>
            </a:r>
            <a:r>
              <a:rPr lang="ja-JP" altLang="en-US" sz="1050" dirty="0">
                <a:effectLst/>
              </a:rPr>
              <a:t>年</a:t>
            </a:r>
            <a:r>
              <a:rPr lang="en-US" altLang="ja-JP" sz="1050" dirty="0">
                <a:effectLst/>
              </a:rPr>
              <a:t>12</a:t>
            </a:r>
            <a:r>
              <a:rPr lang="ja-JP" altLang="en-US" sz="1050" dirty="0">
                <a:effectLst/>
              </a:rPr>
              <a:t>月</a:t>
            </a:r>
            <a:r>
              <a:rPr lang="en-US" altLang="ja-JP" sz="1050" dirty="0">
                <a:effectLst/>
              </a:rPr>
              <a:t>1</a:t>
            </a:r>
            <a:r>
              <a:rPr lang="ja-JP" altLang="en-US" sz="1050" dirty="0">
                <a:effectLst/>
              </a:rPr>
              <a:t>日より、フィットちゃんの全工場（赤田工場、黒崎工場）で使用する全ての電気を再生可能エネルギー電源由来の電気に切り替えました。</a:t>
            </a:r>
            <a:endParaRPr lang="en-US" altLang="ja-JP" sz="1050" dirty="0">
              <a:effectLst/>
              <a:latin typeface="+mn-ea"/>
            </a:endParaRPr>
          </a:p>
          <a:p>
            <a:pPr>
              <a:lnSpc>
                <a:spcPts val="1400"/>
              </a:lnSpc>
            </a:pPr>
            <a:r>
              <a:rPr lang="ja-JP" altLang="en-US" sz="1050" dirty="0">
                <a:latin typeface="+mn-ea"/>
              </a:rPr>
              <a:t>使用しているのは、北陸電力が</a:t>
            </a:r>
            <a:r>
              <a:rPr lang="en-US" altLang="ja-JP" sz="1050" dirty="0">
                <a:latin typeface="+mn-ea"/>
              </a:rPr>
              <a:t>2022</a:t>
            </a:r>
            <a:r>
              <a:rPr lang="ja-JP" altLang="en-US" sz="1050" dirty="0">
                <a:latin typeface="+mn-ea"/>
              </a:rPr>
              <a:t>年に供給を開始した「かがやき</a:t>
            </a:r>
            <a:r>
              <a:rPr lang="en-US" altLang="ja-JP" sz="1050" dirty="0">
                <a:latin typeface="+mn-ea"/>
              </a:rPr>
              <a:t>GREEN</a:t>
            </a:r>
            <a:r>
              <a:rPr lang="ja-JP" altLang="en-US" sz="1050" dirty="0">
                <a:latin typeface="+mn-ea"/>
              </a:rPr>
              <a:t>ピュア」です。水力・太陽光・風力等の再生可能エネルギー電源由来の電気に環境価値を付加した、</a:t>
            </a:r>
            <a:r>
              <a:rPr lang="en" altLang="ja-JP" sz="1050" dirty="0">
                <a:latin typeface="+mn-ea"/>
              </a:rPr>
              <a:t>CO2</a:t>
            </a:r>
            <a:r>
              <a:rPr lang="ja-JP" altLang="en-US" sz="1050" dirty="0">
                <a:latin typeface="+mn-ea"/>
              </a:rPr>
              <a:t>排出量ゼロの“純粋”な再エネ電気メニューとなっており、使用することで環境保護につながります。</a:t>
            </a:r>
            <a:endParaRPr lang="en-US" altLang="ja-JP" sz="1050" dirty="0">
              <a:latin typeface="+mn-ea"/>
            </a:endParaRPr>
          </a:p>
          <a:p>
            <a:pPr>
              <a:lnSpc>
                <a:spcPts val="1400"/>
              </a:lnSpc>
            </a:pPr>
            <a:endParaRPr lang="en-US" altLang="ja-JP" sz="1050" dirty="0">
              <a:latin typeface="+mn-ea"/>
            </a:endParaRPr>
          </a:p>
          <a:p>
            <a:pPr>
              <a:lnSpc>
                <a:spcPts val="1400"/>
              </a:lnSpc>
            </a:pPr>
            <a:r>
              <a:rPr lang="ja-JP" altLang="en-US" sz="1050" dirty="0">
                <a:latin typeface="+mn-ea"/>
              </a:rPr>
              <a:t>「子どもたちは、日本の未来を支える宝である」それが、ランドセルの製造を始めて以来、ものづくりの根底に流れつづける私たちの想いです。「こどもがうれしい。それが、いちばんうれしい。」というフィロソフィーのもと、未来を支える子どもたちの笑顔を守るため、地球環境に優しいものづくりに取り組むことで、持続可能な社会の実現を目指しています。</a:t>
            </a:r>
            <a:endParaRPr lang="en-US" altLang="ja-JP" sz="1050" dirty="0">
              <a:latin typeface="+mn-ea"/>
            </a:endParaRPr>
          </a:p>
        </p:txBody>
      </p:sp>
      <p:pic>
        <p:nvPicPr>
          <p:cNvPr id="9" name="図 8" descr="アイコン が含まれている画像&#10;&#10;自動的に生成された説明">
            <a:extLst>
              <a:ext uri="{FF2B5EF4-FFF2-40B4-BE49-F238E27FC236}">
                <a16:creationId xmlns:a16="http://schemas.microsoft.com/office/drawing/2014/main" id="{DC22D776-F11F-9191-035D-9AA0E5FB3C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2390" y="3404163"/>
            <a:ext cx="1449314" cy="1432462"/>
          </a:xfrm>
          <a:prstGeom prst="rect">
            <a:avLst/>
          </a:prstGeom>
        </p:spPr>
      </p:pic>
      <p:sp>
        <p:nvSpPr>
          <p:cNvPr id="18" name="テキスト ボックス 17">
            <a:extLst>
              <a:ext uri="{FF2B5EF4-FFF2-40B4-BE49-F238E27FC236}">
                <a16:creationId xmlns:a16="http://schemas.microsoft.com/office/drawing/2014/main" id="{4236F106-F265-EA58-6CBA-BC892C964607}"/>
              </a:ext>
            </a:extLst>
          </p:cNvPr>
          <p:cNvSpPr txBox="1"/>
          <p:nvPr/>
        </p:nvSpPr>
        <p:spPr>
          <a:xfrm>
            <a:off x="386089" y="7785645"/>
            <a:ext cx="6085821" cy="900246"/>
          </a:xfrm>
          <a:prstGeom prst="rect">
            <a:avLst/>
          </a:prstGeom>
          <a:noFill/>
          <a:ln>
            <a:solidFill>
              <a:schemeClr val="tx1">
                <a:lumMod val="75000"/>
                <a:lumOff val="25000"/>
              </a:schemeClr>
            </a:solidFill>
          </a:ln>
        </p:spPr>
        <p:txBody>
          <a:bodyPr wrap="square">
            <a:spAutoFit/>
          </a:bodyPr>
          <a:lstStyle/>
          <a:p>
            <a:r>
              <a:rPr lang="ja-JP" altLang="en-US" sz="1050" b="1" dirty="0">
                <a:effectLst/>
                <a:latin typeface="+mn-ea"/>
              </a:rPr>
              <a:t>再生可能エネルギーによる発電のメリット</a:t>
            </a:r>
            <a:endParaRPr lang="ja-JP" altLang="en-US" sz="1050" dirty="0">
              <a:effectLst/>
              <a:latin typeface="+mn-ea"/>
            </a:endParaRPr>
          </a:p>
          <a:p>
            <a:pPr>
              <a:buFont typeface="Arial" panose="020B0604020202020204" pitchFamily="34" charset="0"/>
              <a:buChar char="•"/>
            </a:pPr>
            <a:r>
              <a:rPr lang="ja-JP" altLang="en-US" sz="1050" dirty="0">
                <a:effectLst/>
                <a:latin typeface="+mn-ea"/>
              </a:rPr>
              <a:t>エネルギー源が枯渇しない</a:t>
            </a:r>
          </a:p>
          <a:p>
            <a:pPr>
              <a:buFont typeface="Arial" panose="020B0604020202020204" pitchFamily="34" charset="0"/>
              <a:buChar char="•"/>
            </a:pPr>
            <a:r>
              <a:rPr lang="ja-JP" altLang="en-US" sz="1050" dirty="0">
                <a:effectLst/>
                <a:latin typeface="+mn-ea"/>
              </a:rPr>
              <a:t>温室効果ガスの排出量が少ない</a:t>
            </a:r>
          </a:p>
          <a:p>
            <a:pPr>
              <a:buFont typeface="Arial" panose="020B0604020202020204" pitchFamily="34" charset="0"/>
              <a:buChar char="•"/>
            </a:pPr>
            <a:r>
              <a:rPr lang="ja-JP" altLang="en-US" sz="1050" dirty="0">
                <a:effectLst/>
                <a:latin typeface="+mn-ea"/>
              </a:rPr>
              <a:t>エネルギーの供給場所を問わず、各地どこでもすぐに調達できる</a:t>
            </a:r>
          </a:p>
          <a:p>
            <a:pPr>
              <a:buFont typeface="Arial" panose="020B0604020202020204" pitchFamily="34" charset="0"/>
              <a:buChar char="•"/>
            </a:pPr>
            <a:r>
              <a:rPr lang="ja-JP" altLang="en-US" sz="1050" dirty="0">
                <a:effectLst/>
                <a:latin typeface="+mn-ea"/>
              </a:rPr>
              <a:t>これまで発生していた有害物質（焼却灰など）、廃棄物（放射性廃棄物など）が発生しない</a:t>
            </a:r>
          </a:p>
        </p:txBody>
      </p:sp>
      <p:sp>
        <p:nvSpPr>
          <p:cNvPr id="20" name="テキスト ボックス 9">
            <a:extLst>
              <a:ext uri="{FF2B5EF4-FFF2-40B4-BE49-F238E27FC236}">
                <a16:creationId xmlns:a16="http://schemas.microsoft.com/office/drawing/2014/main" id="{710AD677-85DD-680D-9A9B-EDB322B81292}"/>
              </a:ext>
            </a:extLst>
          </p:cNvPr>
          <p:cNvSpPr txBox="1">
            <a:spLocks noChangeArrowheads="1"/>
          </p:cNvSpPr>
          <p:nvPr/>
        </p:nvSpPr>
        <p:spPr bwMode="auto">
          <a:xfrm>
            <a:off x="490302" y="4927754"/>
            <a:ext cx="6285148" cy="444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lnSpc>
                <a:spcPts val="1400"/>
              </a:lnSpc>
            </a:pPr>
            <a:r>
              <a:rPr kumimoji="1" lang="ja-JP" altLang="en-US" sz="1050" b="1" dirty="0">
                <a:latin typeface="Yu Gothic" panose="020B0400000000000000" pitchFamily="34" charset="-128"/>
                <a:ea typeface="Yu Gothic" panose="020B0400000000000000" pitchFamily="34" charset="-128"/>
              </a:rPr>
              <a:t>フィットちゃん</a:t>
            </a:r>
            <a:r>
              <a:rPr kumimoji="1" lang="en-US" altLang="ja-JP" sz="1050" b="1" dirty="0">
                <a:latin typeface="Yu Gothic" panose="020B0400000000000000" pitchFamily="34" charset="-128"/>
                <a:ea typeface="Yu Gothic" panose="020B0400000000000000" pitchFamily="34" charset="-128"/>
              </a:rPr>
              <a:t>URL</a:t>
            </a:r>
            <a:r>
              <a:rPr kumimoji="1" lang="ja-JP" altLang="en-US" sz="1050" b="1" dirty="0">
                <a:latin typeface="Yu Gothic" panose="020B0400000000000000" pitchFamily="34" charset="-128"/>
                <a:ea typeface="Yu Gothic" panose="020B0400000000000000" pitchFamily="34" charset="-128"/>
              </a:rPr>
              <a:t>：</a:t>
            </a:r>
            <a:r>
              <a:rPr kumimoji="1" lang="en" altLang="ja-JP" sz="1050" b="1" dirty="0">
                <a:latin typeface="Yu Gothic" panose="020B0400000000000000" pitchFamily="34" charset="-128"/>
                <a:ea typeface="Yu Gothic" panose="020B0400000000000000" pitchFamily="34" charset="-128"/>
                <a:hlinkClick r:id="rId4"/>
              </a:rPr>
              <a:t>https://www.fit-chan.com/</a:t>
            </a:r>
            <a:endParaRPr kumimoji="1" lang="en" altLang="ja-JP" sz="1050" b="1" dirty="0">
              <a:latin typeface="Yu Gothic" panose="020B0400000000000000" pitchFamily="34" charset="-128"/>
              <a:ea typeface="Yu Gothic" panose="020B0400000000000000" pitchFamily="34" charset="-128"/>
            </a:endParaRPr>
          </a:p>
          <a:p>
            <a:pPr algn="ctr">
              <a:lnSpc>
                <a:spcPts val="1400"/>
              </a:lnSpc>
            </a:pPr>
            <a:r>
              <a:rPr kumimoji="1" lang="ja-JP" altLang="en-US" sz="1050" b="1" dirty="0">
                <a:latin typeface="Yu Gothic" panose="020B0400000000000000" pitchFamily="34" charset="-128"/>
                <a:ea typeface="Yu Gothic" panose="020B0400000000000000" pitchFamily="34" charset="-128"/>
              </a:rPr>
              <a:t>北陸電力</a:t>
            </a:r>
            <a:r>
              <a:rPr kumimoji="1" lang="en-US" altLang="ja-JP" sz="1050" b="1" dirty="0">
                <a:latin typeface="Yu Gothic" panose="020B0400000000000000" pitchFamily="34" charset="-128"/>
                <a:ea typeface="Yu Gothic" panose="020B0400000000000000" pitchFamily="34" charset="-128"/>
              </a:rPr>
              <a:t>URL</a:t>
            </a:r>
            <a:r>
              <a:rPr kumimoji="1" lang="ja-JP" altLang="en-US" sz="1050" b="1" dirty="0">
                <a:latin typeface="Yu Gothic" panose="020B0400000000000000" pitchFamily="34" charset="-128"/>
                <a:ea typeface="Yu Gothic" panose="020B0400000000000000" pitchFamily="34" charset="-128"/>
              </a:rPr>
              <a:t>：</a:t>
            </a:r>
            <a:r>
              <a:rPr kumimoji="1" lang="en-US" altLang="ja-JP" sz="1050" b="1" dirty="0">
                <a:latin typeface="Yu Gothic" panose="020B0400000000000000" pitchFamily="34" charset="-128"/>
                <a:ea typeface="Yu Gothic" panose="020B0400000000000000" pitchFamily="34" charset="-128"/>
                <a:hlinkClick r:id="rId5"/>
              </a:rPr>
              <a:t>https://www.rikuden.co.jp/</a:t>
            </a:r>
            <a:endParaRPr kumimoji="1" lang="en-US" altLang="ja-JP" sz="1050" b="1" dirty="0">
              <a:latin typeface="Yu Gothic" panose="020B0400000000000000" pitchFamily="34" charset="-128"/>
              <a:ea typeface="Yu Gothic" panose="020B0400000000000000" pitchFamily="34" charset="-128"/>
            </a:endParaRPr>
          </a:p>
        </p:txBody>
      </p:sp>
      <p:sp>
        <p:nvSpPr>
          <p:cNvPr id="7" name="テキスト ボックス 9">
            <a:extLst>
              <a:ext uri="{FF2B5EF4-FFF2-40B4-BE49-F238E27FC236}">
                <a16:creationId xmlns:a16="http://schemas.microsoft.com/office/drawing/2014/main" id="{EF95D7D5-9E24-B408-215E-39DAEEA46F30}"/>
              </a:ext>
            </a:extLst>
          </p:cNvPr>
          <p:cNvSpPr txBox="1">
            <a:spLocks noChangeArrowheads="1"/>
          </p:cNvSpPr>
          <p:nvPr/>
        </p:nvSpPr>
        <p:spPr bwMode="auto">
          <a:xfrm>
            <a:off x="320838" y="8834002"/>
            <a:ext cx="450987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nSpc>
                <a:spcPts val="1400"/>
              </a:lnSpc>
            </a:pPr>
            <a:r>
              <a:rPr lang="ja-JP" altLang="en-US" sz="1000" b="1" dirty="0">
                <a:latin typeface="+mn-ea"/>
              </a:rPr>
              <a:t>「かがやき</a:t>
            </a:r>
            <a:r>
              <a:rPr lang="en-US" altLang="ja-JP" sz="1000" b="1" dirty="0">
                <a:latin typeface="+mn-ea"/>
              </a:rPr>
              <a:t>GREEN</a:t>
            </a:r>
            <a:r>
              <a:rPr lang="ja-JP" altLang="en-US" sz="1000" b="1" dirty="0">
                <a:latin typeface="+mn-ea"/>
              </a:rPr>
              <a:t>ピュア」概要</a:t>
            </a:r>
            <a:endParaRPr lang="en-US" altLang="ja-JP" sz="1000" b="1" dirty="0">
              <a:latin typeface="+mn-ea"/>
            </a:endParaRPr>
          </a:p>
          <a:p>
            <a:pPr>
              <a:lnSpc>
                <a:spcPts val="1400"/>
              </a:lnSpc>
            </a:pPr>
            <a:r>
              <a:rPr lang="ja-JP" altLang="en-US" sz="1000" i="0" dirty="0">
                <a:effectLst/>
                <a:latin typeface="+mn-ea"/>
              </a:rPr>
              <a:t>北陸電力が調達した再エネの電気や環境価値（非化石証書）を活用した、</a:t>
            </a:r>
            <a:r>
              <a:rPr lang="en" altLang="ja-JP" sz="1000" i="0" dirty="0">
                <a:effectLst/>
                <a:latin typeface="+mn-ea"/>
              </a:rPr>
              <a:t>CO2</a:t>
            </a:r>
            <a:r>
              <a:rPr lang="ja-JP" altLang="en-US" sz="1000" i="0" dirty="0">
                <a:effectLst/>
                <a:latin typeface="+mn-ea"/>
              </a:rPr>
              <a:t>排出量ゼロの電気を提供する再エネ電気メニュー。</a:t>
            </a:r>
            <a:endParaRPr lang="en-US" altLang="ja-JP" sz="1000" i="0" dirty="0">
              <a:effectLst/>
              <a:latin typeface="+mn-ea"/>
            </a:endParaRPr>
          </a:p>
          <a:p>
            <a:r>
              <a:rPr lang="ja-JP" altLang="en-US" sz="1000" dirty="0">
                <a:effectLst/>
                <a:latin typeface="+mn-ea"/>
              </a:rPr>
              <a:t>水力・太陽光・風力等の再エネ電源由来の電気に、環境価値を付加し、</a:t>
            </a:r>
            <a:r>
              <a:rPr lang="en" altLang="ja-JP" sz="1000" dirty="0">
                <a:effectLst/>
                <a:latin typeface="+mn-ea"/>
              </a:rPr>
              <a:t>CO2</a:t>
            </a:r>
            <a:r>
              <a:rPr lang="ja-JP" altLang="en-US" sz="1000" dirty="0">
                <a:effectLst/>
                <a:latin typeface="+mn-ea"/>
              </a:rPr>
              <a:t>排出量ゼロの“純粋”な「再エネ電気」を提供。</a:t>
            </a:r>
          </a:p>
        </p:txBody>
      </p:sp>
      <p:pic>
        <p:nvPicPr>
          <p:cNvPr id="1026" name="Picture 2" descr="再生可能エネルギーを活用した新たな電気料金メニューの提供開始および WEB サイト「くらしに">
            <a:extLst>
              <a:ext uri="{FF2B5EF4-FFF2-40B4-BE49-F238E27FC236}">
                <a16:creationId xmlns:a16="http://schemas.microsoft.com/office/drawing/2014/main" id="{D427CB06-9763-AD51-35A5-6B8ED1601E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95962" y="9053480"/>
            <a:ext cx="1805164" cy="559914"/>
          </a:xfrm>
          <a:prstGeom prst="rect">
            <a:avLst/>
          </a:prstGeom>
          <a:noFill/>
          <a:extLst>
            <a:ext uri="{909E8E84-426E-40DD-AFC4-6F175D3DCCD1}">
              <a14:hiddenFill xmlns:a14="http://schemas.microsoft.com/office/drawing/2010/main">
                <a:solidFill>
                  <a:srgbClr val="FFFFFF"/>
                </a:solidFill>
              </a14:hiddenFill>
            </a:ext>
          </a:extLst>
        </p:spPr>
      </p:pic>
      <p:pic>
        <p:nvPicPr>
          <p:cNvPr id="4" name="図 3" descr="建物の間の道路&#10;&#10;低い精度で自動的に生成された説明">
            <a:extLst>
              <a:ext uri="{FF2B5EF4-FFF2-40B4-BE49-F238E27FC236}">
                <a16:creationId xmlns:a16="http://schemas.microsoft.com/office/drawing/2014/main" id="{E967FAC7-C988-73D7-AC17-951D759C389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32692" y="3468932"/>
            <a:ext cx="1923945" cy="128112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4CA5885-13EA-6C4A-84D8-57EE35A7AEAE}"/>
              </a:ext>
            </a:extLst>
          </p:cNvPr>
          <p:cNvSpPr txBox="1"/>
          <p:nvPr/>
        </p:nvSpPr>
        <p:spPr>
          <a:xfrm>
            <a:off x="116150" y="4233405"/>
            <a:ext cx="6989445" cy="5186035"/>
          </a:xfrm>
          <a:prstGeom prst="rect">
            <a:avLst/>
          </a:prstGeom>
          <a:noFill/>
        </p:spPr>
        <p:txBody>
          <a:bodyPr wrap="square" rtlCol="0">
            <a:spAutoFit/>
          </a:bodyPr>
          <a:lstStyle/>
          <a:p>
            <a:pPr>
              <a:spcBef>
                <a:spcPts val="600"/>
              </a:spcBef>
            </a:pPr>
            <a:r>
              <a:rPr kumimoji="1" lang="ja-JP" altLang="en-US" sz="1100" b="1" dirty="0">
                <a:latin typeface="Yu Gothic" panose="020B0400000000000000" pitchFamily="34" charset="-128"/>
                <a:ea typeface="Yu Gothic" panose="020B0400000000000000" pitchFamily="34" charset="-128"/>
              </a:rPr>
              <a:t>■「フィットちゃん」機能紹介　</a:t>
            </a:r>
            <a:r>
              <a:rPr kumimoji="1" lang="en-US" altLang="ja-JP" sz="1100" b="1" dirty="0">
                <a:latin typeface="Yu Gothic" panose="020B0400000000000000" pitchFamily="34" charset="-128"/>
                <a:ea typeface="Yu Gothic" panose="020B0400000000000000" pitchFamily="34" charset="-128"/>
              </a:rPr>
              <a:t>〜</a:t>
            </a:r>
            <a:r>
              <a:rPr kumimoji="1" lang="ja-JP" altLang="en-US" sz="1100" b="1" dirty="0">
                <a:latin typeface="Yu Gothic" panose="020B0400000000000000" pitchFamily="34" charset="-128"/>
                <a:ea typeface="Yu Gothic" panose="020B0400000000000000" pitchFamily="34" charset="-128"/>
              </a:rPr>
              <a:t>充実の機能性・安全性で、一生ものの</a:t>
            </a:r>
            <a:r>
              <a:rPr kumimoji="1" lang="en-US" altLang="ja-JP" sz="1100" b="1" dirty="0">
                <a:latin typeface="Yu Gothic" panose="020B0400000000000000" pitchFamily="34" charset="-128"/>
                <a:ea typeface="Yu Gothic" panose="020B0400000000000000" pitchFamily="34" charset="-128"/>
              </a:rPr>
              <a:t>6</a:t>
            </a:r>
            <a:r>
              <a:rPr kumimoji="1" lang="ja-JP" altLang="en-US" sz="1100" b="1" dirty="0">
                <a:latin typeface="Yu Gothic" panose="020B0400000000000000" pitchFamily="34" charset="-128"/>
                <a:ea typeface="Yu Gothic" panose="020B0400000000000000" pitchFamily="34" charset="-128"/>
              </a:rPr>
              <a:t>年間をともに</a:t>
            </a:r>
            <a:r>
              <a:rPr kumimoji="1" lang="en-US" altLang="ja-JP" sz="1100" b="1" dirty="0">
                <a:latin typeface="Yu Gothic" panose="020B0400000000000000" pitchFamily="34" charset="-128"/>
                <a:ea typeface="Yu Gothic" panose="020B0400000000000000" pitchFamily="34" charset="-128"/>
              </a:rPr>
              <a:t>〜</a:t>
            </a:r>
            <a:endParaRPr kumimoji="1" lang="en-US" altLang="ja-JP" sz="1100" u="sng" dirty="0">
              <a:latin typeface="Yu Gothic" panose="020B0400000000000000" pitchFamily="34" charset="-128"/>
              <a:ea typeface="Yu Gothic" panose="020B0400000000000000" pitchFamily="34" charset="-128"/>
            </a:endParaRPr>
          </a:p>
          <a:p>
            <a:pPr>
              <a:spcBef>
                <a:spcPts val="600"/>
              </a:spcBef>
              <a:spcAft>
                <a:spcPts val="600"/>
              </a:spcAft>
            </a:pPr>
            <a:r>
              <a:rPr kumimoji="1" lang="ja-JP" altLang="en-US" sz="1000" u="sng" dirty="0">
                <a:latin typeface="Yu Gothic" panose="020B0400000000000000" pitchFamily="34" charset="-128"/>
                <a:ea typeface="Yu Gothic" panose="020B0400000000000000" pitchFamily="34" charset="-128"/>
              </a:rPr>
              <a:t>・軽く感じる「楽ッション」</a:t>
            </a:r>
            <a:endParaRPr kumimoji="1" lang="en-US" altLang="ja-JP" sz="1000" u="sng"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肩ベルトのクッション材の厚みを従来品と比べて</a:t>
            </a:r>
            <a:r>
              <a:rPr kumimoji="1" lang="en-US" altLang="ja-JP" sz="1000" dirty="0">
                <a:latin typeface="Yu Gothic" panose="020B0400000000000000" pitchFamily="34" charset="-128"/>
                <a:ea typeface="Yu Gothic" panose="020B0400000000000000" pitchFamily="34" charset="-128"/>
              </a:rPr>
              <a:t>2</a:t>
            </a:r>
            <a:r>
              <a:rPr kumimoji="1" lang="ja-JP" altLang="en-US" sz="1000" dirty="0">
                <a:latin typeface="Yu Gothic" panose="020B0400000000000000" pitchFamily="34" charset="-128"/>
                <a:ea typeface="Yu Gothic" panose="020B0400000000000000" pitchFamily="34" charset="-128"/>
              </a:rPr>
              <a:t>倍以上にアップしました。</a:t>
            </a:r>
            <a:endParaRPr kumimoji="1" lang="en-US" altLang="ja-JP" sz="1000"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柔らかなクッションが身体に優しくフィットし、</a:t>
            </a:r>
            <a:endParaRPr kumimoji="1" lang="en-US" altLang="ja-JP" sz="1000"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今までにない背負い心地を実現しています。</a:t>
            </a:r>
            <a:endParaRPr kumimoji="1" lang="en-US" altLang="ja-JP" sz="1000" dirty="0">
              <a:latin typeface="Yu Gothic" panose="020B0400000000000000" pitchFamily="34" charset="-128"/>
              <a:ea typeface="Yu Gothic" panose="020B0400000000000000" pitchFamily="34" charset="-128"/>
            </a:endParaRPr>
          </a:p>
          <a:p>
            <a:endParaRPr kumimoji="1" lang="en-US" altLang="ja-JP" sz="1000" dirty="0">
              <a:latin typeface="Yu Gothic" panose="020B0400000000000000" pitchFamily="34" charset="-128"/>
              <a:ea typeface="Yu Gothic" panose="020B0400000000000000" pitchFamily="34" charset="-128"/>
            </a:endParaRPr>
          </a:p>
          <a:p>
            <a:pPr>
              <a:spcBef>
                <a:spcPts val="600"/>
              </a:spcBef>
              <a:spcAft>
                <a:spcPts val="600"/>
              </a:spcAft>
            </a:pPr>
            <a:r>
              <a:rPr kumimoji="1" lang="ja-JP" altLang="en-US" sz="1000" u="sng" dirty="0">
                <a:latin typeface="Yu Gothic" panose="020B0400000000000000" pitchFamily="34" charset="-128"/>
                <a:ea typeface="Yu Gothic" panose="020B0400000000000000" pitchFamily="34" charset="-128"/>
              </a:rPr>
              <a:t>・雨の日や夜道で車のライトに反射して光る「安ピカッ」</a:t>
            </a:r>
            <a:endParaRPr kumimoji="1" lang="en-US" altLang="ja-JP" sz="1000" u="sng"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ランドセルの縁は、車のライトなどに反射して</a:t>
            </a:r>
            <a:r>
              <a:rPr kumimoji="1" lang="en-US" altLang="ja-JP" sz="1000" dirty="0">
                <a:latin typeface="Yu Gothic" panose="020B0400000000000000" pitchFamily="34" charset="-128"/>
                <a:ea typeface="Yu Gothic" panose="020B0400000000000000" pitchFamily="34" charset="-128"/>
              </a:rPr>
              <a:t>100m</a:t>
            </a:r>
            <a:r>
              <a:rPr kumimoji="1" lang="ja-JP" altLang="en-US" sz="1000" dirty="0">
                <a:latin typeface="Yu Gothic" panose="020B0400000000000000" pitchFamily="34" charset="-128"/>
                <a:ea typeface="Yu Gothic" panose="020B0400000000000000" pitchFamily="34" charset="-128"/>
              </a:rPr>
              <a:t>先からでも視認可能で安全・安心です。</a:t>
            </a:r>
            <a:endParaRPr kumimoji="1" lang="en-US" altLang="ja-JP" sz="1000" dirty="0">
              <a:latin typeface="Yu Gothic" panose="020B0400000000000000" pitchFamily="34" charset="-128"/>
              <a:ea typeface="Yu Gothic" panose="020B0400000000000000" pitchFamily="34" charset="-128"/>
            </a:endParaRPr>
          </a:p>
          <a:p>
            <a:endParaRPr kumimoji="1" lang="en-US" altLang="ja-JP" sz="1000" dirty="0">
              <a:latin typeface="Yu Gothic" panose="020B0400000000000000" pitchFamily="34" charset="-128"/>
              <a:ea typeface="Yu Gothic" panose="020B0400000000000000" pitchFamily="34" charset="-128"/>
            </a:endParaRPr>
          </a:p>
          <a:p>
            <a:pPr>
              <a:spcBef>
                <a:spcPts val="600"/>
              </a:spcBef>
              <a:spcAft>
                <a:spcPts val="600"/>
              </a:spcAft>
            </a:pPr>
            <a:r>
              <a:rPr kumimoji="1" lang="ja-JP" altLang="en-US" sz="1000" u="sng" dirty="0">
                <a:latin typeface="Yu Gothic" panose="020B0400000000000000" pitchFamily="34" charset="-128"/>
                <a:ea typeface="Yu Gothic" panose="020B0400000000000000" pitchFamily="34" charset="-128"/>
              </a:rPr>
              <a:t>・「フィットちゃん背カン」</a:t>
            </a:r>
            <a:endParaRPr kumimoji="1" lang="en-US" altLang="ja-JP" sz="1000" u="sng"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肩ベルトを</a:t>
            </a:r>
            <a:r>
              <a:rPr kumimoji="1" lang="en-US" altLang="ja-JP" sz="1000" dirty="0">
                <a:latin typeface="Yu Gothic" panose="020B0400000000000000" pitchFamily="34" charset="-128"/>
                <a:ea typeface="Yu Gothic" panose="020B0400000000000000" pitchFamily="34" charset="-128"/>
              </a:rPr>
              <a:t>25</a:t>
            </a:r>
            <a:r>
              <a:rPr kumimoji="1" lang="ja-JP" altLang="en-US" sz="1000" dirty="0">
                <a:latin typeface="Yu Gothic" panose="020B0400000000000000" pitchFamily="34" charset="-128"/>
                <a:ea typeface="Yu Gothic" panose="020B0400000000000000" pitchFamily="34" charset="-128"/>
              </a:rPr>
              <a:t>度立ち上げることで、カバン本体とお子さまの</a:t>
            </a:r>
            <a:endParaRPr kumimoji="1" lang="en-US" altLang="ja-JP" sz="1000"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背中との接触面積が</a:t>
            </a:r>
            <a:r>
              <a:rPr kumimoji="1" lang="en-US" altLang="ja-JP" sz="1000" dirty="0">
                <a:latin typeface="Yu Gothic" panose="020B0400000000000000" pitchFamily="34" charset="-128"/>
                <a:ea typeface="Yu Gothic" panose="020B0400000000000000" pitchFamily="34" charset="-128"/>
              </a:rPr>
              <a:t>10</a:t>
            </a:r>
            <a:r>
              <a:rPr kumimoji="1" lang="ja-JP" altLang="en-US" sz="1000" dirty="0">
                <a:latin typeface="Yu Gothic" panose="020B0400000000000000" pitchFamily="34" charset="-128"/>
                <a:ea typeface="Yu Gothic" panose="020B0400000000000000" pitchFamily="34" charset="-128"/>
              </a:rPr>
              <a:t>％アップ。結果、肩への負担が約</a:t>
            </a:r>
            <a:r>
              <a:rPr kumimoji="1" lang="en-US" altLang="ja-JP" sz="1000" dirty="0">
                <a:latin typeface="Yu Gothic" panose="020B0400000000000000" pitchFamily="34" charset="-128"/>
                <a:ea typeface="Yu Gothic" panose="020B0400000000000000" pitchFamily="34" charset="-128"/>
              </a:rPr>
              <a:t>50</a:t>
            </a:r>
            <a:r>
              <a:rPr kumimoji="1" lang="ja-JP" altLang="en-US" sz="1000" dirty="0">
                <a:latin typeface="Yu Gothic" panose="020B0400000000000000" pitchFamily="34" charset="-128"/>
                <a:ea typeface="Yu Gothic" panose="020B0400000000000000" pitchFamily="34" charset="-128"/>
              </a:rPr>
              <a:t>％に軽減されます。</a:t>
            </a:r>
            <a:endParaRPr kumimoji="1" lang="en-US" altLang="ja-JP" sz="1000" dirty="0">
              <a:latin typeface="Yu Gothic" panose="020B0400000000000000" pitchFamily="34" charset="-128"/>
              <a:ea typeface="Yu Gothic" panose="020B0400000000000000" pitchFamily="34" charset="-128"/>
            </a:endParaRPr>
          </a:p>
          <a:p>
            <a:endParaRPr kumimoji="1" lang="en-US" altLang="ja-JP" sz="1000" dirty="0">
              <a:latin typeface="Yu Gothic" panose="020B0400000000000000" pitchFamily="34" charset="-128"/>
              <a:ea typeface="Yu Gothic" panose="020B0400000000000000" pitchFamily="34" charset="-128"/>
            </a:endParaRPr>
          </a:p>
          <a:p>
            <a:pPr>
              <a:spcBef>
                <a:spcPts val="600"/>
              </a:spcBef>
              <a:spcAft>
                <a:spcPts val="600"/>
              </a:spcAft>
            </a:pPr>
            <a:r>
              <a:rPr kumimoji="1" lang="ja-JP" altLang="en-US" sz="1000" u="sng" dirty="0">
                <a:latin typeface="Yu Gothic" panose="020B0400000000000000" pitchFamily="34" charset="-128"/>
                <a:ea typeface="Yu Gothic" panose="020B0400000000000000" pitchFamily="34" charset="-128"/>
              </a:rPr>
              <a:t>・高品質で国内製造の人工皮革</a:t>
            </a:r>
            <a:r>
              <a:rPr kumimoji="1" lang="en-US" altLang="ja-JP" sz="1000" u="sng" dirty="0">
                <a:latin typeface="Yu Gothic" panose="020B0400000000000000" pitchFamily="34" charset="-128"/>
                <a:ea typeface="Yu Gothic" panose="020B0400000000000000" pitchFamily="34" charset="-128"/>
              </a:rPr>
              <a:t> </a:t>
            </a:r>
            <a:r>
              <a:rPr kumimoji="1" lang="ja-JP" altLang="en-US" sz="1000" u="sng" dirty="0">
                <a:latin typeface="Yu Gothic" panose="020B0400000000000000" pitchFamily="34" charset="-128"/>
                <a:ea typeface="Yu Gothic" panose="020B0400000000000000" pitchFamily="34" charset="-128"/>
              </a:rPr>
              <a:t>クラリーノを採用</a:t>
            </a:r>
            <a:endParaRPr kumimoji="1" lang="en-US" altLang="ja-JP" sz="1000" u="sng"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特殊な合成繊維を三次元に絡み合わせた不織布をベースに作られている、高品質の人工皮革クラリーノ。</a:t>
            </a:r>
            <a:endParaRPr kumimoji="1" lang="en-US" altLang="ja-JP" sz="1000"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お手入れしやすく丈夫で軽く、風合いにも優れていることから、「フィットちゃん」で採用しています。</a:t>
            </a:r>
            <a:endParaRPr kumimoji="1" lang="en-US" altLang="ja-JP" sz="1000" dirty="0">
              <a:latin typeface="Yu Gothic" panose="020B0400000000000000" pitchFamily="34" charset="-128"/>
              <a:ea typeface="Yu Gothic" panose="020B0400000000000000" pitchFamily="34" charset="-128"/>
            </a:endParaRPr>
          </a:p>
          <a:p>
            <a:pPr>
              <a:spcBef>
                <a:spcPts val="600"/>
              </a:spcBef>
              <a:spcAft>
                <a:spcPts val="600"/>
              </a:spcAft>
            </a:pPr>
            <a:r>
              <a:rPr kumimoji="1" lang="ja-JP" altLang="en-US" sz="1000" u="sng" dirty="0">
                <a:latin typeface="Yu Gothic" panose="020B0400000000000000" pitchFamily="34" charset="-128"/>
                <a:ea typeface="Yu Gothic" panose="020B0400000000000000" pitchFamily="34" charset="-128"/>
              </a:rPr>
              <a:t>・６年間の衝撃に耐えられる構造</a:t>
            </a:r>
            <a:endParaRPr kumimoji="1" lang="en-US" altLang="ja-JP" sz="1000" u="sng"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背中の補強芯に三方一体強化プレートを縫い合わせ、さらに取り出し口や底面角部など、使用頻度が高く</a:t>
            </a:r>
            <a:endParaRPr kumimoji="1" lang="en-US" altLang="ja-JP" sz="1000"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いたみやすい部分をあらかじめ補強しています。</a:t>
            </a:r>
            <a:endParaRPr kumimoji="1" lang="en-US" altLang="ja-JP" sz="1000" dirty="0">
              <a:latin typeface="Yu Gothic" panose="020B0400000000000000" pitchFamily="34" charset="-128"/>
              <a:ea typeface="Yu Gothic" panose="020B0400000000000000" pitchFamily="34" charset="-128"/>
            </a:endParaRPr>
          </a:p>
          <a:p>
            <a:pPr>
              <a:spcBef>
                <a:spcPts val="600"/>
              </a:spcBef>
              <a:spcAft>
                <a:spcPts val="600"/>
              </a:spcAft>
            </a:pPr>
            <a:r>
              <a:rPr kumimoji="1" lang="ja-JP" altLang="en-US" sz="1000" u="sng" dirty="0">
                <a:latin typeface="Yu Gothic" panose="020B0400000000000000" pitchFamily="34" charset="-128"/>
                <a:ea typeface="Yu Gothic" panose="020B0400000000000000" pitchFamily="34" charset="-128"/>
              </a:rPr>
              <a:t>・便利な「ワンタッチオートロック」</a:t>
            </a:r>
            <a:endParaRPr kumimoji="1" lang="en-US" altLang="ja-JP" sz="1000" u="sng"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蓋を閉じるだけでくるりと回ってオートロックされることで、閉め忘れが防げます。</a:t>
            </a:r>
            <a:endParaRPr kumimoji="1" lang="en-US" altLang="ja-JP" sz="1000" dirty="0">
              <a:latin typeface="Yu Gothic" panose="020B0400000000000000" pitchFamily="34" charset="-128"/>
              <a:ea typeface="Yu Gothic" panose="020B0400000000000000" pitchFamily="34" charset="-128"/>
            </a:endParaRPr>
          </a:p>
          <a:p>
            <a:pPr>
              <a:spcBef>
                <a:spcPts val="600"/>
              </a:spcBef>
              <a:spcAft>
                <a:spcPts val="600"/>
              </a:spcAft>
            </a:pPr>
            <a:r>
              <a:rPr kumimoji="1" lang="ja-JP" altLang="en-US" sz="1000" u="sng" dirty="0">
                <a:latin typeface="Yu Gothic" panose="020B0400000000000000" pitchFamily="34" charset="-128"/>
                <a:ea typeface="Yu Gothic" panose="020B0400000000000000" pitchFamily="34" charset="-128"/>
              </a:rPr>
              <a:t>・外れるフック</a:t>
            </a:r>
            <a:endParaRPr kumimoji="1" lang="en-US" altLang="ja-JP" sz="1000" u="sng"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万が一の時には、側面のフックは約</a:t>
            </a:r>
            <a:r>
              <a:rPr kumimoji="1" lang="en-US" altLang="ja-JP" sz="1000" dirty="0">
                <a:latin typeface="Yu Gothic" panose="020B0400000000000000" pitchFamily="34" charset="-128"/>
                <a:ea typeface="Yu Gothic" panose="020B0400000000000000" pitchFamily="34" charset="-128"/>
              </a:rPr>
              <a:t>25kg</a:t>
            </a:r>
            <a:r>
              <a:rPr kumimoji="1" lang="ja-JP" altLang="en-US" sz="1000" dirty="0">
                <a:latin typeface="Yu Gothic" panose="020B0400000000000000" pitchFamily="34" charset="-128"/>
                <a:ea typeface="Yu Gothic" panose="020B0400000000000000" pitchFamily="34" charset="-128"/>
              </a:rPr>
              <a:t>の負荷で外れる構造になっています。</a:t>
            </a:r>
            <a:endParaRPr kumimoji="1" lang="en-US" altLang="ja-JP" sz="1000" dirty="0">
              <a:latin typeface="Yu Gothic" panose="020B0400000000000000" pitchFamily="34" charset="-128"/>
              <a:ea typeface="Yu Gothic" panose="020B0400000000000000" pitchFamily="34" charset="-128"/>
            </a:endParaRPr>
          </a:p>
          <a:p>
            <a:endParaRPr kumimoji="1" lang="en-US" altLang="ja-JP" sz="1000" dirty="0">
              <a:latin typeface="Yu Gothic" panose="020B0400000000000000" pitchFamily="34" charset="-128"/>
              <a:ea typeface="Yu Gothic" panose="020B0400000000000000" pitchFamily="34" charset="-128"/>
            </a:endParaRPr>
          </a:p>
          <a:p>
            <a:endParaRPr kumimoji="1" lang="ja-JP" altLang="en-US" sz="1000" dirty="0">
              <a:latin typeface="Yu Gothic" panose="020B0400000000000000" pitchFamily="34" charset="-128"/>
              <a:ea typeface="Yu Gothic" panose="020B0400000000000000" pitchFamily="34" charset="-128"/>
            </a:endParaRPr>
          </a:p>
        </p:txBody>
      </p:sp>
      <p:sp>
        <p:nvSpPr>
          <p:cNvPr id="16" name="正方形/長方形 15">
            <a:extLst>
              <a:ext uri="{FF2B5EF4-FFF2-40B4-BE49-F238E27FC236}">
                <a16:creationId xmlns:a16="http://schemas.microsoft.com/office/drawing/2014/main" id="{50CE2D75-B59C-BB41-8DFE-4FD5B18FA5DD}"/>
              </a:ext>
            </a:extLst>
          </p:cNvPr>
          <p:cNvSpPr/>
          <p:nvPr/>
        </p:nvSpPr>
        <p:spPr>
          <a:xfrm>
            <a:off x="61547" y="9347242"/>
            <a:ext cx="6737040" cy="490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HGSGothicE" panose="020B0900000000000000" pitchFamily="34" charset="-128"/>
              <a:ea typeface="HGSGothicE" panose="020B0900000000000000" pitchFamily="34" charset="-128"/>
            </a:endParaRPr>
          </a:p>
        </p:txBody>
      </p:sp>
      <p:sp>
        <p:nvSpPr>
          <p:cNvPr id="17" name="テキスト ボックス 16">
            <a:extLst>
              <a:ext uri="{FF2B5EF4-FFF2-40B4-BE49-F238E27FC236}">
                <a16:creationId xmlns:a16="http://schemas.microsoft.com/office/drawing/2014/main" id="{6DF4C363-8BCD-094C-83A6-4E01D992C1C2}"/>
              </a:ext>
            </a:extLst>
          </p:cNvPr>
          <p:cNvSpPr txBox="1"/>
          <p:nvPr/>
        </p:nvSpPr>
        <p:spPr>
          <a:xfrm>
            <a:off x="2247901" y="9379516"/>
            <a:ext cx="2271822" cy="253916"/>
          </a:xfrm>
          <a:prstGeom prst="rect">
            <a:avLst/>
          </a:prstGeom>
          <a:noFill/>
        </p:spPr>
        <p:txBody>
          <a:bodyPr wrap="square" rtlCol="0">
            <a:spAutoFit/>
          </a:bodyPr>
          <a:lstStyle/>
          <a:p>
            <a:r>
              <a:rPr kumimoji="1" lang="en-US" altLang="ja-JP" sz="1050" dirty="0">
                <a:latin typeface="+mn-ea"/>
              </a:rPr>
              <a:t>【</a:t>
            </a:r>
            <a:r>
              <a:rPr kumimoji="1" lang="ja-JP" altLang="en-US" sz="1050">
                <a:latin typeface="+mn-ea"/>
              </a:rPr>
              <a:t>本件に関するお問い合わせ先</a:t>
            </a:r>
            <a:r>
              <a:rPr kumimoji="1" lang="en-US" altLang="ja-JP" sz="1050" dirty="0">
                <a:latin typeface="+mn-ea"/>
              </a:rPr>
              <a:t>】</a:t>
            </a:r>
            <a:endParaRPr kumimoji="1" lang="ja-JP" altLang="en-US" sz="1050">
              <a:latin typeface="+mn-ea"/>
            </a:endParaRPr>
          </a:p>
        </p:txBody>
      </p:sp>
      <p:sp>
        <p:nvSpPr>
          <p:cNvPr id="18" name="テキスト ボックス 17">
            <a:extLst>
              <a:ext uri="{FF2B5EF4-FFF2-40B4-BE49-F238E27FC236}">
                <a16:creationId xmlns:a16="http://schemas.microsoft.com/office/drawing/2014/main" id="{C24BA969-FA8D-9749-8B7E-87F404E6EF28}"/>
              </a:ext>
            </a:extLst>
          </p:cNvPr>
          <p:cNvSpPr txBox="1"/>
          <p:nvPr/>
        </p:nvSpPr>
        <p:spPr>
          <a:xfrm>
            <a:off x="687020" y="9558921"/>
            <a:ext cx="5837127" cy="253916"/>
          </a:xfrm>
          <a:prstGeom prst="rect">
            <a:avLst/>
          </a:prstGeom>
          <a:noFill/>
        </p:spPr>
        <p:txBody>
          <a:bodyPr wrap="square" rtlCol="0">
            <a:spAutoFit/>
          </a:bodyPr>
          <a:lstStyle/>
          <a:p>
            <a:pPr algn="ctr"/>
            <a:r>
              <a:rPr kumimoji="1" lang="en-US" altLang="ja-JP" sz="1050" dirty="0">
                <a:latin typeface="+mn-ea"/>
              </a:rPr>
              <a:t>PR</a:t>
            </a:r>
            <a:r>
              <a:rPr kumimoji="1" lang="ja-JP" altLang="en-US" sz="1050" dirty="0">
                <a:latin typeface="+mn-ea"/>
              </a:rPr>
              <a:t>事務局（ハシモトグループ内）</a:t>
            </a:r>
            <a:r>
              <a:rPr kumimoji="1" lang="en" altLang="ja-JP" sz="1050" dirty="0">
                <a:latin typeface="+mn-ea"/>
              </a:rPr>
              <a:t> </a:t>
            </a:r>
            <a:r>
              <a:rPr kumimoji="1" lang="en" altLang="ja-JP" sz="1050" dirty="0" err="1">
                <a:latin typeface="+mn-ea"/>
              </a:rPr>
              <a:t>pr@hashimoto-web.jp</a:t>
            </a:r>
            <a:r>
              <a:rPr kumimoji="1" lang="en" altLang="ja-JP" sz="1050" dirty="0">
                <a:latin typeface="+mn-ea"/>
              </a:rPr>
              <a:t> </a:t>
            </a:r>
            <a:r>
              <a:rPr kumimoji="1" lang="en-US" altLang="ja-JP" sz="1050" dirty="0">
                <a:latin typeface="+mn-ea"/>
              </a:rPr>
              <a:t>/ 076-441-4447</a:t>
            </a:r>
            <a:r>
              <a:rPr kumimoji="1" lang="ja-JP" altLang="en-US" sz="1050" dirty="0">
                <a:latin typeface="+mn-ea"/>
              </a:rPr>
              <a:t>（橋本明彩代）</a:t>
            </a:r>
          </a:p>
        </p:txBody>
      </p:sp>
      <p:sp>
        <p:nvSpPr>
          <p:cNvPr id="19" name="正方形/長方形 18">
            <a:extLst>
              <a:ext uri="{FF2B5EF4-FFF2-40B4-BE49-F238E27FC236}">
                <a16:creationId xmlns:a16="http://schemas.microsoft.com/office/drawing/2014/main" id="{4EEC7D88-BE2D-4A4B-9585-1AFA9776B12F}"/>
              </a:ext>
            </a:extLst>
          </p:cNvPr>
          <p:cNvSpPr/>
          <p:nvPr/>
        </p:nvSpPr>
        <p:spPr>
          <a:xfrm>
            <a:off x="116150" y="1879849"/>
            <a:ext cx="6729643" cy="2194383"/>
          </a:xfrm>
          <a:prstGeom prst="rect">
            <a:avLst/>
          </a:prstGeom>
        </p:spPr>
        <p:txBody>
          <a:bodyPr wrap="square">
            <a:spAutoFit/>
          </a:bodyPr>
          <a:lstStyle/>
          <a:p>
            <a:pPr>
              <a:spcAft>
                <a:spcPts val="600"/>
              </a:spcAft>
            </a:pPr>
            <a:r>
              <a:rPr lang="ja-JP" altLang="en-US" sz="1050" b="1" dirty="0">
                <a:latin typeface="Yu Gothic" panose="020B0400000000000000" pitchFamily="34" charset="-128"/>
                <a:ea typeface="Yu Gothic" panose="020B0400000000000000" pitchFamily="34" charset="-128"/>
              </a:rPr>
              <a:t>■フィットちゃんランドセルの特徴</a:t>
            </a:r>
            <a:endParaRPr lang="en-US" altLang="ja-JP" sz="1050" b="1" dirty="0">
              <a:latin typeface="Yu Gothic" panose="020B0400000000000000" pitchFamily="34" charset="-128"/>
              <a:ea typeface="Yu Gothic" panose="020B0400000000000000" pitchFamily="34" charset="-128"/>
            </a:endParaRPr>
          </a:p>
          <a:p>
            <a:pPr>
              <a:lnSpc>
                <a:spcPts val="1400"/>
              </a:lnSpc>
              <a:spcAft>
                <a:spcPts val="600"/>
              </a:spcAft>
            </a:pPr>
            <a:r>
              <a:rPr lang="ja-JP" altLang="en-US" sz="1000" dirty="0">
                <a:latin typeface="Yu Gothic" panose="020B0400000000000000" pitchFamily="34" charset="-128"/>
                <a:ea typeface="Yu Gothic" panose="020B0400000000000000" pitchFamily="34" charset="-128"/>
              </a:rPr>
              <a:t>フィットちゃんランドセルは、“子どもたちに喜ばれるランドセル”をコンセプトに、企画・製造しています。背負いやすく、軽く感じること、</a:t>
            </a:r>
            <a:r>
              <a:rPr lang="en-US" altLang="ja-JP" sz="1000" dirty="0">
                <a:latin typeface="Yu Gothic" panose="020B0400000000000000" pitchFamily="34" charset="-128"/>
                <a:ea typeface="Yu Gothic" panose="020B0400000000000000" pitchFamily="34" charset="-128"/>
              </a:rPr>
              <a:t>6</a:t>
            </a:r>
            <a:r>
              <a:rPr lang="ja-JP" altLang="en-US" sz="1000" dirty="0">
                <a:latin typeface="Yu Gothic" panose="020B0400000000000000" pitchFamily="34" charset="-128"/>
                <a:ea typeface="Yu Gothic" panose="020B0400000000000000" pitchFamily="34" charset="-128"/>
              </a:rPr>
              <a:t>年間安心して使える丈夫さや耐久性、親御様も安心の安全性、さらに豊富なデザインやカラーなど、お子様に喜ばれるランドセル追求しています。</a:t>
            </a:r>
            <a:br>
              <a:rPr lang="ja-JP" altLang="en-US" sz="1000" dirty="0">
                <a:latin typeface="Yu Gothic" panose="020B0400000000000000" pitchFamily="34" charset="-128"/>
                <a:ea typeface="Yu Gothic" panose="020B0400000000000000" pitchFamily="34" charset="-128"/>
              </a:rPr>
            </a:br>
            <a:r>
              <a:rPr lang="ja-JP" altLang="en-US" sz="1000" dirty="0">
                <a:latin typeface="Yu Gothic" panose="020B0400000000000000" pitchFamily="34" charset="-128"/>
                <a:ea typeface="Yu Gothic" panose="020B0400000000000000" pitchFamily="34" charset="-128"/>
              </a:rPr>
              <a:t>また、お子様自身が最終決定者となることが主流になっているランドセル選びにおいて、</a:t>
            </a:r>
            <a:r>
              <a:rPr lang="en-US" altLang="ja-JP" sz="1000" dirty="0">
                <a:latin typeface="Yu Gothic" panose="020B0400000000000000" pitchFamily="34" charset="-128"/>
                <a:ea typeface="Yu Gothic" panose="020B0400000000000000" pitchFamily="34" charset="-128"/>
              </a:rPr>
              <a:t>2017</a:t>
            </a:r>
            <a:r>
              <a:rPr lang="ja-JP" altLang="en-US" sz="1000" dirty="0">
                <a:latin typeface="Yu Gothic" panose="020B0400000000000000" pitchFamily="34" charset="-128"/>
                <a:ea typeface="Yu Gothic" panose="020B0400000000000000" pitchFamily="34" charset="-128"/>
              </a:rPr>
              <a:t>年より「フィットちゃんランドセル出張展示会」を全国で展開し、フィットちゃんランドセルに直接触れてもらうとともに、ランドセル選びをイベント化することで、親子また祖父母との思い出にすることにも取り組んでいます。</a:t>
            </a:r>
            <a:br>
              <a:rPr lang="ja-JP" altLang="en-US" sz="1000" dirty="0">
                <a:latin typeface="Yu Gothic" panose="020B0400000000000000" pitchFamily="34" charset="-128"/>
                <a:ea typeface="Yu Gothic" panose="020B0400000000000000" pitchFamily="34" charset="-128"/>
              </a:rPr>
            </a:br>
            <a:r>
              <a:rPr lang="ja-JP" altLang="en-US" sz="1000" dirty="0">
                <a:latin typeface="Yu Gothic" panose="020B0400000000000000" pitchFamily="34" charset="-128"/>
                <a:ea typeface="Yu Gothic" panose="020B0400000000000000" pitchFamily="34" charset="-128"/>
              </a:rPr>
              <a:t>機能性と安全性を追求するランドセル、そして思い出に残るランドセル選びの取り組みが好評頂き、</a:t>
            </a:r>
            <a:br>
              <a:rPr lang="ja-JP" altLang="en-US" sz="1000" dirty="0">
                <a:latin typeface="Yu Gothic" panose="020B0400000000000000" pitchFamily="34" charset="-128"/>
                <a:ea typeface="Yu Gothic" panose="020B0400000000000000" pitchFamily="34" charset="-128"/>
              </a:rPr>
            </a:br>
            <a:r>
              <a:rPr lang="ja-JP" altLang="en-US" sz="1000" dirty="0">
                <a:latin typeface="Yu Gothic" panose="020B0400000000000000" pitchFamily="34" charset="-128"/>
                <a:ea typeface="Yu Gothic" panose="020B0400000000000000" pitchFamily="34" charset="-128"/>
              </a:rPr>
              <a:t>「フィットちゃん」は今年もランドセル国内製造販売本数で</a:t>
            </a:r>
            <a:r>
              <a:rPr lang="en" altLang="ja-JP" sz="1000" dirty="0">
                <a:latin typeface="Yu Gothic" panose="020B0400000000000000" pitchFamily="34" charset="-128"/>
                <a:ea typeface="Yu Gothic" panose="020B0400000000000000" pitchFamily="34" charset="-128"/>
              </a:rPr>
              <a:t>No.1</a:t>
            </a:r>
            <a:r>
              <a:rPr lang="ja-JP" altLang="en-US" sz="1000" dirty="0">
                <a:latin typeface="Yu Gothic" panose="020B0400000000000000" pitchFamily="34" charset="-128"/>
                <a:ea typeface="Yu Gothic" panose="020B0400000000000000" pitchFamily="34" charset="-128"/>
              </a:rPr>
              <a:t>ブランドになりました。</a:t>
            </a:r>
            <a:br>
              <a:rPr lang="en-US" altLang="ja-JP" sz="1000" dirty="0">
                <a:latin typeface="Yu Gothic" panose="020B0400000000000000" pitchFamily="34" charset="-128"/>
                <a:ea typeface="Yu Gothic" panose="020B0400000000000000" pitchFamily="34" charset="-128"/>
              </a:rPr>
            </a:br>
            <a:r>
              <a:rPr lang="en-US" altLang="ja-JP" sz="1000" b="1" dirty="0">
                <a:latin typeface="Yu Gothic" panose="020B0400000000000000" pitchFamily="34" charset="-128"/>
                <a:ea typeface="Yu Gothic" panose="020B0400000000000000" pitchFamily="34" charset="-128"/>
              </a:rPr>
              <a:t>2024</a:t>
            </a:r>
            <a:r>
              <a:rPr lang="ja-JP" altLang="en-US" sz="1000" b="1" dirty="0">
                <a:latin typeface="Yu Gothic" panose="020B0400000000000000" pitchFamily="34" charset="-128"/>
                <a:ea typeface="Yu Gothic" panose="020B0400000000000000" pitchFamily="34" charset="-128"/>
              </a:rPr>
              <a:t>年度モデルの出張スケジュールはコチラ</a:t>
            </a:r>
            <a:r>
              <a:rPr lang="en-US" altLang="ja-JP" sz="1000" b="1" dirty="0">
                <a:latin typeface="Yu Gothic" panose="020B0400000000000000" pitchFamily="34" charset="-128"/>
                <a:ea typeface="Yu Gothic" panose="020B0400000000000000" pitchFamily="34" charset="-128"/>
              </a:rPr>
              <a:t> URL</a:t>
            </a:r>
            <a:r>
              <a:rPr lang="ja-JP" altLang="en-US" sz="1000" b="1" dirty="0">
                <a:latin typeface="Yu Gothic" panose="020B0400000000000000" pitchFamily="34" charset="-128"/>
                <a:ea typeface="Yu Gothic" panose="020B0400000000000000" pitchFamily="34" charset="-128"/>
              </a:rPr>
              <a:t>：</a:t>
            </a:r>
            <a:r>
              <a:rPr lang="en" altLang="ja-JP" sz="1000" b="1" dirty="0">
                <a:latin typeface="Yu Gothic" panose="020B0400000000000000" pitchFamily="34" charset="-128"/>
                <a:ea typeface="Yu Gothic" panose="020B0400000000000000" pitchFamily="34" charset="-128"/>
                <a:hlinkClick r:id="rId2"/>
              </a:rPr>
              <a:t>https://www.fit-chan.com/showroom_travel/</a:t>
            </a:r>
            <a:endParaRPr lang="en" altLang="ja-JP" sz="1000" b="1" dirty="0">
              <a:latin typeface="Yu Gothic" panose="020B0400000000000000" pitchFamily="34" charset="-128"/>
              <a:ea typeface="Yu Gothic" panose="020B0400000000000000" pitchFamily="34" charset="-128"/>
            </a:endParaRPr>
          </a:p>
          <a:p>
            <a:pPr>
              <a:lnSpc>
                <a:spcPts val="1400"/>
              </a:lnSpc>
              <a:spcAft>
                <a:spcPts val="600"/>
              </a:spcAft>
            </a:pPr>
            <a:endParaRPr lang="en-US" altLang="ja-JP" sz="1000" dirty="0">
              <a:latin typeface="Yu Gothic" panose="020B0400000000000000" pitchFamily="34" charset="-128"/>
              <a:ea typeface="Yu Gothic" panose="020B0400000000000000" pitchFamily="34" charset="-128"/>
            </a:endParaRPr>
          </a:p>
        </p:txBody>
      </p:sp>
      <p:sp>
        <p:nvSpPr>
          <p:cNvPr id="5" name="テキスト ボックス 4">
            <a:extLst>
              <a:ext uri="{FF2B5EF4-FFF2-40B4-BE49-F238E27FC236}">
                <a16:creationId xmlns:a16="http://schemas.microsoft.com/office/drawing/2014/main" id="{0687D15A-370C-06F5-3031-4ABB8FA476E4}"/>
              </a:ext>
            </a:extLst>
          </p:cNvPr>
          <p:cNvSpPr txBox="1"/>
          <p:nvPr/>
        </p:nvSpPr>
        <p:spPr>
          <a:xfrm>
            <a:off x="116150" y="413731"/>
            <a:ext cx="6798587" cy="1223412"/>
          </a:xfrm>
          <a:prstGeom prst="rect">
            <a:avLst/>
          </a:prstGeom>
          <a:noFill/>
        </p:spPr>
        <p:txBody>
          <a:bodyPr wrap="square" rtlCol="0">
            <a:spAutoFit/>
          </a:bodyPr>
          <a:lstStyle/>
          <a:p>
            <a:r>
              <a:rPr lang="ja-JP" altLang="en-US" sz="1050" dirty="0">
                <a:effectLst/>
                <a:latin typeface="HiraMinProN"/>
              </a:rPr>
              <a:t>未来を支える、 子どもたちを支える。 「子どもたちは、日本の未来を支える宝である」。</a:t>
            </a:r>
            <a:endParaRPr lang="en-US" altLang="ja-JP" sz="1050" dirty="0">
              <a:effectLst/>
              <a:latin typeface="HiraMinProN"/>
            </a:endParaRPr>
          </a:p>
          <a:p>
            <a:r>
              <a:rPr lang="ja-JP" altLang="en-US" sz="1050" dirty="0">
                <a:effectLst/>
                <a:latin typeface="HiraMinProN"/>
              </a:rPr>
              <a:t> </a:t>
            </a:r>
            <a:r>
              <a:rPr lang="en-US" altLang="ja-JP" sz="1050" dirty="0">
                <a:effectLst/>
                <a:latin typeface="HiraMinProN"/>
              </a:rPr>
              <a:t>1984</a:t>
            </a:r>
            <a:r>
              <a:rPr lang="ja-JP" altLang="en-US" sz="1050" dirty="0">
                <a:effectLst/>
                <a:latin typeface="HiraMinProN"/>
              </a:rPr>
              <a:t>年にランドセルの製造を始めて以来、 ものづくりの根底に流れつづける私たちの想いです。 </a:t>
            </a:r>
            <a:endParaRPr lang="ja-JP" altLang="en-US" sz="1050" dirty="0">
              <a:effectLst/>
            </a:endParaRPr>
          </a:p>
          <a:p>
            <a:r>
              <a:rPr lang="ja-JP" altLang="en-US" sz="1050" dirty="0">
                <a:effectLst/>
                <a:latin typeface="HiraMinProN"/>
              </a:rPr>
              <a:t>私たちに、教育はできません。 けれど、安心して楽しく使える通学カバンの提供を通じて子どもたちの学びを支えたい。 そして、それを見守るご家族の不安を少しでも軽くしたい。</a:t>
            </a:r>
            <a:br>
              <a:rPr lang="ja-JP" altLang="en-US" sz="1050" dirty="0">
                <a:effectLst/>
                <a:latin typeface="HiraMinProN"/>
              </a:rPr>
            </a:br>
            <a:r>
              <a:rPr lang="ja-JP" altLang="en-US" sz="1050" dirty="0">
                <a:effectLst/>
                <a:latin typeface="HiraMinProN"/>
              </a:rPr>
              <a:t>無数のアイデアと</a:t>
            </a:r>
            <a:r>
              <a:rPr lang="ja-JP" altLang="en-US" sz="1050">
                <a:effectLst/>
                <a:latin typeface="HiraMinProN"/>
              </a:rPr>
              <a:t>、</a:t>
            </a:r>
            <a:r>
              <a:rPr lang="en-US" altLang="ja-JP" sz="1050" dirty="0">
                <a:effectLst/>
                <a:latin typeface="HiraMinProN"/>
              </a:rPr>
              <a:t>130</a:t>
            </a:r>
            <a:r>
              <a:rPr lang="ja-JP" altLang="en-US" sz="1050" dirty="0">
                <a:effectLst/>
                <a:latin typeface="HiraMinProN"/>
              </a:rPr>
              <a:t>人の職人技と、</a:t>
            </a:r>
            <a:r>
              <a:rPr lang="en-US" altLang="ja-JP" sz="1050" dirty="0">
                <a:effectLst/>
                <a:latin typeface="HiraMinProN"/>
              </a:rPr>
              <a:t>40</a:t>
            </a:r>
            <a:r>
              <a:rPr lang="ja-JP" altLang="en-US" sz="1050" dirty="0">
                <a:effectLst/>
                <a:latin typeface="HiraMinProN"/>
              </a:rPr>
              <a:t>年にわたって鍛えたものづくりの知見。 </a:t>
            </a:r>
            <a:r>
              <a:rPr lang="ja-JP" altLang="en-US" sz="1050" dirty="0">
                <a:latin typeface="+mn-ea"/>
              </a:rPr>
              <a:t>「こどもがうれしい。それが、いちばんうれしい。」というフィロソフィーのもと、</a:t>
            </a:r>
            <a:r>
              <a:rPr lang="ja-JP" altLang="en-US" sz="1050" dirty="0">
                <a:effectLst/>
                <a:latin typeface="HiraMinProN"/>
              </a:rPr>
              <a:t>私たちは今日もそのすべてを、一つひとつのランドセルに注いでいます。</a:t>
            </a:r>
            <a:endParaRPr lang="ja-JP" altLang="en-US" sz="1050" dirty="0">
              <a:effectLst/>
            </a:endParaRPr>
          </a:p>
        </p:txBody>
      </p:sp>
      <p:sp>
        <p:nvSpPr>
          <p:cNvPr id="7" name="テキスト ボックス 6">
            <a:extLst>
              <a:ext uri="{FF2B5EF4-FFF2-40B4-BE49-F238E27FC236}">
                <a16:creationId xmlns:a16="http://schemas.microsoft.com/office/drawing/2014/main" id="{921DCB08-B842-1691-477B-35AB24CFF0AB}"/>
              </a:ext>
            </a:extLst>
          </p:cNvPr>
          <p:cNvSpPr txBox="1"/>
          <p:nvPr/>
        </p:nvSpPr>
        <p:spPr>
          <a:xfrm>
            <a:off x="116150" y="152121"/>
            <a:ext cx="6978868" cy="261610"/>
          </a:xfrm>
          <a:prstGeom prst="rect">
            <a:avLst/>
          </a:prstGeom>
          <a:noFill/>
        </p:spPr>
        <p:txBody>
          <a:bodyPr wrap="square">
            <a:spAutoFit/>
          </a:bodyPr>
          <a:lstStyle/>
          <a:p>
            <a:r>
              <a:rPr kumimoji="1" lang="ja-JP" altLang="en-US" sz="1100" b="1" dirty="0">
                <a:latin typeface="Yu Gothic" panose="020B0400000000000000" pitchFamily="34" charset="-128"/>
                <a:ea typeface="Yu Gothic" panose="020B0400000000000000" pitchFamily="34" charset="-128"/>
              </a:rPr>
              <a:t>■「フィットちゃん」のものづくりへの想い</a:t>
            </a:r>
            <a:endParaRPr lang="ja-JP" altLang="en-US" sz="1100" dirty="0"/>
          </a:p>
        </p:txBody>
      </p:sp>
    </p:spTree>
    <p:extLst>
      <p:ext uri="{BB962C8B-B14F-4D97-AF65-F5344CB8AC3E}">
        <p14:creationId xmlns:p14="http://schemas.microsoft.com/office/powerpoint/2010/main" val="25120856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F3FC9E4808264468545845A7301435F" ma:contentTypeVersion="12" ma:contentTypeDescription="新しいドキュメントを作成します。" ma:contentTypeScope="" ma:versionID="dfc81e53b7551ac1ae8beec6e3f39591">
  <xsd:schema xmlns:xsd="http://www.w3.org/2001/XMLSchema" xmlns:xs="http://www.w3.org/2001/XMLSchema" xmlns:p="http://schemas.microsoft.com/office/2006/metadata/properties" xmlns:ns3="cda0be88-7efe-47dc-9216-68a32ee7a994" xmlns:ns4="1ca27f51-6fa2-4781-95ca-27695be7e7dd" targetNamespace="http://schemas.microsoft.com/office/2006/metadata/properties" ma:root="true" ma:fieldsID="644772d64d07dab35e5a4daa45b7f1da" ns3:_="" ns4:_="">
    <xsd:import namespace="cda0be88-7efe-47dc-9216-68a32ee7a994"/>
    <xsd:import namespace="1ca27f51-6fa2-4781-95ca-27695be7e7d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a0be88-7efe-47dc-9216-68a32ee7a9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ca27f51-6fa2-4781-95ca-27695be7e7dd"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SharingHintHash" ma:index="19"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C7C285-7CF6-4AE1-9705-3A5458C8E4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a0be88-7efe-47dc-9216-68a32ee7a994"/>
    <ds:schemaRef ds:uri="1ca27f51-6fa2-4781-95ca-27695be7e7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90AF90-25E7-426F-9CCC-960B61323471}">
  <ds:schemaRefs>
    <ds:schemaRef ds:uri="http://schemas.microsoft.com/sharepoint/v3/contenttype/forms"/>
  </ds:schemaRefs>
</ds:datastoreItem>
</file>

<file path=customXml/itemProps3.xml><?xml version="1.0" encoding="utf-8"?>
<ds:datastoreItem xmlns:ds="http://schemas.openxmlformats.org/officeDocument/2006/customXml" ds:itemID="{D0494849-6B66-418D-9EB2-569BF3000E22}">
  <ds:schemaRefs>
    <ds:schemaRef ds:uri="1ca27f51-6fa2-4781-95ca-27695be7e7dd"/>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purl.org/dc/terms/"/>
    <ds:schemaRef ds:uri="cda0be88-7efe-47dc-9216-68a32ee7a99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20885</TotalTime>
  <Words>1258</Words>
  <Application>Microsoft Office PowerPoint</Application>
  <PresentationFormat>A4 210 x 297 mm</PresentationFormat>
  <Paragraphs>59</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HGSｺﾞｼｯｸE</vt:lpstr>
      <vt:lpstr>HiraMinProN</vt:lpstr>
      <vt:lpstr>游ゴシック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安倍 惇也</dc:creator>
  <cp:lastModifiedBy>user</cp:lastModifiedBy>
  <cp:revision>521</cp:revision>
  <cp:lastPrinted>2023-01-19T00:11:29Z</cp:lastPrinted>
  <dcterms:created xsi:type="dcterms:W3CDTF">2018-02-19T04:48:09Z</dcterms:created>
  <dcterms:modified xsi:type="dcterms:W3CDTF">2023-01-24T01:21:12Z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0x0101006F3FC9E4808264468545845A7301435F</vt:lpwstr>
  </property>
</Properties>
</file>